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1514" r:id="rId2"/>
    <p:sldId id="1515" r:id="rId3"/>
    <p:sldId id="1471" r:id="rId4"/>
    <p:sldId id="1477" r:id="rId5"/>
    <p:sldId id="1513" r:id="rId6"/>
    <p:sldId id="1476" r:id="rId7"/>
    <p:sldId id="1472" r:id="rId8"/>
    <p:sldId id="1474" r:id="rId9"/>
    <p:sldId id="1475" r:id="rId10"/>
    <p:sldId id="1527" r:id="rId11"/>
    <p:sldId id="1528" r:id="rId12"/>
    <p:sldId id="1526" r:id="rId13"/>
    <p:sldId id="1525" r:id="rId14"/>
    <p:sldId id="1516" r:id="rId15"/>
    <p:sldId id="1517" r:id="rId16"/>
    <p:sldId id="1518" r:id="rId17"/>
    <p:sldId id="1519" r:id="rId18"/>
    <p:sldId id="1520" r:id="rId19"/>
    <p:sldId id="1521" r:id="rId20"/>
    <p:sldId id="1529" r:id="rId21"/>
    <p:sldId id="1496" r:id="rId22"/>
    <p:sldId id="1531" r:id="rId23"/>
    <p:sldId id="1530" r:id="rId24"/>
    <p:sldId id="1535" r:id="rId25"/>
    <p:sldId id="1497" r:id="rId26"/>
    <p:sldId id="1498" r:id="rId27"/>
    <p:sldId id="1499" r:id="rId28"/>
    <p:sldId id="1500" r:id="rId29"/>
    <p:sldId id="1523" r:id="rId30"/>
    <p:sldId id="1524" r:id="rId31"/>
    <p:sldId id="1503" r:id="rId32"/>
    <p:sldId id="1505" r:id="rId33"/>
    <p:sldId id="1506" r:id="rId34"/>
    <p:sldId id="1507" r:id="rId35"/>
    <p:sldId id="1508" r:id="rId36"/>
    <p:sldId id="1509" r:id="rId37"/>
    <p:sldId id="1533" r:id="rId38"/>
    <p:sldId id="1532" r:id="rId39"/>
    <p:sldId id="1534" r:id="rId4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3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F151-6A8D-4959-A22D-27361D30DA32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E44880-176D-47B2-8467-0CDA91237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27E0F5-ACC5-4833-8300-8569D78ECA50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57C07A2-8BD9-49D7-BB35-C56E53D06C60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4C33-0091-4A7B-99AA-9834219503CE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726A-91FC-447E-9458-CC58D7894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04A6-2385-4410-A098-BEF798ED22E7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2A20-D5FD-48F1-B9D3-0AB193B68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74B1-6147-403B-A978-1CFA7A513C8A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4EDA-09FF-4D46-A030-590106EE1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4497-F2DA-4EFA-8E3E-A900621AC845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D6D28-CA56-4CDF-9BBE-6D430BD5D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FA0C-C06F-4D38-A590-DBDFD56FC010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9C51-2FAB-4E05-864A-C8FAE2625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E407-7E5C-4D33-AB61-9DB493A40ED9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E893-9E81-4461-AAD5-D428AA289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F9B6-B6DB-478E-B179-FA170E634F3E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9F5EE-06EC-430C-BAA6-AD8AB0594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82CD-D151-4C95-BC22-D5991FAC89AF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61373-93C2-4140-90DB-CB36443D8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918A-67CF-4E36-A69D-237EBD3367D8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E300-0BAD-414C-A912-B2E919F7D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034B-D1DE-4CA2-8BB0-389BF8A8DDD7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BDB5-D2DA-4CF5-B9BF-2F234AA36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3163-833D-4F83-834F-46B471323E11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83BC-0C4F-49BB-A094-08D951FCC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AC0005-8412-412B-9079-2D98AF0887A2}" type="datetimeFigureOut">
              <a:rPr lang="ru-RU"/>
              <a:pPr>
                <a:defRPr/>
              </a:pPr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7D723-24FB-4EC1-8D79-60F6AD130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irstpsyuniver.getcourse.ru/theoryandpractice-kuzovkin-pro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371600"/>
            <a:ext cx="18478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1524000"/>
            <a:ext cx="9525000" cy="4876800"/>
          </a:xfrm>
          <a:noFill/>
          <a:ln/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Arial" charset="0"/>
              </a:rPr>
              <a:t>Заседание Комитета направлений и методов (модальностей) психотерапии </a:t>
            </a:r>
            <a:br>
              <a:rPr lang="ru-RU" sz="32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Arial" charset="0"/>
              </a:rPr>
              <a:t>Общероссийской профессиональной психотерапевтической лиги  </a:t>
            </a:r>
            <a:br>
              <a:rPr lang="ru-RU" sz="32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/>
            </a:r>
            <a:br>
              <a:rPr lang="ru-RU" sz="2800" b="1" smtClean="0">
                <a:latin typeface="Arial" charset="0"/>
              </a:rPr>
            </a:br>
            <a:r>
              <a:rPr lang="en-US" sz="2800" b="1" smtClean="0">
                <a:solidFill>
                  <a:schemeClr val="accent2"/>
                </a:solidFill>
                <a:latin typeface="Arial" charset="0"/>
              </a:rPr>
              <a:t>18</a:t>
            </a:r>
            <a:r>
              <a:rPr lang="ru-RU" sz="2800" b="1" smtClean="0">
                <a:solidFill>
                  <a:schemeClr val="accent2"/>
                </a:solidFill>
                <a:latin typeface="Arial" charset="0"/>
              </a:rPr>
              <a:t> декабря 2024года</a:t>
            </a:r>
            <a:br>
              <a:rPr lang="ru-RU" sz="2800" b="1" smtClean="0">
                <a:solidFill>
                  <a:schemeClr val="accent2"/>
                </a:solidFill>
                <a:latin typeface="Arial" charset="0"/>
              </a:rPr>
            </a:br>
            <a:endParaRPr lang="ru-RU" sz="2800" b="1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32100" name="Picture 4" descr="ppl_slog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85725"/>
            <a:ext cx="10566400" cy="112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2000"/>
          </a:xfrm>
        </p:spPr>
        <p:txBody>
          <a:bodyPr/>
          <a:lstStyle/>
          <a:p>
            <a:pPr algn="ctr"/>
            <a:r>
              <a:rPr lang="ru-RU" b="1" smtClean="0">
                <a:latin typeface="Arial" charset="0"/>
              </a:rPr>
              <a:t>Вводная часть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334963" y="1612900"/>
            <a:ext cx="115220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ru-RU" sz="3600">
                <a:latin typeface="Times New Roman" pitchFamily="18" charset="0"/>
              </a:rPr>
              <a:t> Привлечь внимание руководителей модальностей к такой проблеме как качество подготовки психологов-консультантов, психологов-психотерапевтов, медицинских и клинических психологов, медицинских психотерапевтов и т.д. </a:t>
            </a:r>
          </a:p>
          <a:p>
            <a:pPr algn="ctr" eaLnBrk="0" hangingPunct="0">
              <a:buFont typeface="Wingdings" pitchFamily="2" charset="2"/>
              <a:buNone/>
            </a:pPr>
            <a:r>
              <a:rPr lang="ru-RU" sz="3600">
                <a:latin typeface="Times New Roman" pitchFamily="18" charset="0"/>
              </a:rPr>
              <a:t>Что не возможно без качественной подготовки преподавательского состава! </a:t>
            </a:r>
          </a:p>
          <a:p>
            <a:pPr algn="ctr" eaLnBrk="0" hangingPunct="0">
              <a:buFont typeface="Wingdings" pitchFamily="2" charset="2"/>
              <a:buChar char="q"/>
            </a:pPr>
            <a:endParaRPr lang="ru-RU" sz="3600">
              <a:latin typeface="Times New Roman" pitchFamily="18" charset="0"/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/>
              <a:t>Цель выступления:</a:t>
            </a:r>
            <a:endParaRPr lang="ru-RU" sz="4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>
          <a:xfrm>
            <a:off x="409575" y="365125"/>
            <a:ext cx="10944225" cy="6049963"/>
          </a:xfrm>
        </p:spPr>
        <p:txBody>
          <a:bodyPr/>
          <a:lstStyle/>
          <a:p>
            <a:pPr algn="ctr"/>
            <a:r>
              <a:rPr lang="ru-RU" sz="3600" smtClean="0">
                <a:latin typeface="Arial" charset="0"/>
              </a:rPr>
              <a:t>Цитата из доклада Виктора Викторовича Макарова на съезде ОППЛ: «Еще одна направленность деятельности в системе образования в ОППЛ — подготовка педагогических кадров для образовательной деятельности. Запущен курс «Методика преподавания курсов по психологическому консультированию и психотерапии в системе высшего и дополнительного образования». Такой курс будет проходить на главном образовательном портале ОППЛ и СРО — </a:t>
            </a:r>
            <a:br>
              <a:rPr lang="ru-RU" sz="3600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>в Первом Университете.»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3" descr="\\Mac\Home\Desktop\РАБОТА - ОППЛ\Работа - текущее\СРО\Дизайн баннера СРО\SRO_flag_18x11cm_ed04_Print-01.tif"/>
          <p:cNvPicPr>
            <a:picLocks noChangeAspect="1" noChangeArrowheads="1"/>
          </p:cNvPicPr>
          <p:nvPr/>
        </p:nvPicPr>
        <p:blipFill>
          <a:blip r:embed="rId2"/>
          <a:srcRect l="10828" r="764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1828800"/>
            <a:ext cx="10972800" cy="4695825"/>
          </a:xfrm>
        </p:spPr>
        <p:txBody>
          <a:bodyPr/>
          <a:lstStyle/>
          <a:p>
            <a:pPr algn="ctr"/>
            <a:r>
              <a:rPr lang="ru-RU" sz="3200" b="1" smtClean="0">
                <a:latin typeface="Arial" charset="0"/>
              </a:rPr>
              <a:t>ПОЛОЖЕНИЕ </a:t>
            </a:r>
            <a:br>
              <a:rPr lang="ru-RU" sz="32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об аккредитации специалистов 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в рамках выбранной ими модальности (метода) психотерапии или психологического консультирования 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в саморегулируемой организации «Национальная Ассоциация развития психотерапевтической и психологической науки и практики 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«Союз психотерапевтов и психологов» </a:t>
            </a:r>
            <a:br>
              <a:rPr lang="ru-RU" sz="2800" b="1" smtClean="0">
                <a:latin typeface="Arial" charset="0"/>
              </a:rPr>
            </a:br>
            <a:endParaRPr lang="ru-RU" sz="2800" smtClean="0">
              <a:latin typeface="Arial" charset="0"/>
            </a:endParaRPr>
          </a:p>
        </p:txBody>
      </p:sp>
      <p:pic>
        <p:nvPicPr>
          <p:cNvPr id="134147" name="Picture 3" descr="Ð¡Ð¾ÑÐ· Ð¿ÑÐ¸ÑÐ¾ÑÐµÑÐ°Ð¿ÐµÐ²ÑÐ¾Ð² Ð¸ Ð¿ÑÐ¸ÑÐ¾Ð»Ð¾Ð³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5283200" cy="1709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74638"/>
            <a:ext cx="11328400" cy="6249987"/>
          </a:xfrm>
        </p:spPr>
        <p:txBody>
          <a:bodyPr/>
          <a:lstStyle/>
          <a:p>
            <a:pPr algn="ctr"/>
            <a:r>
              <a:rPr lang="ru-RU" sz="2800" smtClean="0">
                <a:latin typeface="Arial" charset="0"/>
              </a:rPr>
              <a:t>2.1. </a:t>
            </a:r>
            <a:r>
              <a:rPr lang="ru-RU" sz="2800" b="1" smtClean="0">
                <a:latin typeface="Arial" charset="0"/>
              </a:rPr>
              <a:t>Непрерывное образование специалиста </a:t>
            </a:r>
            <a:r>
              <a:rPr lang="ru-RU" sz="2800" smtClean="0">
                <a:latin typeface="Arial" charset="0"/>
              </a:rPr>
              <a:t>– это образование врачей и </a:t>
            </a:r>
            <a:r>
              <a:rPr lang="ru-RU" sz="2800" u="sng" smtClean="0">
                <a:latin typeface="Arial" charset="0"/>
              </a:rPr>
              <a:t>психологов</a:t>
            </a:r>
            <a:r>
              <a:rPr lang="ru-RU" sz="2800" smtClean="0">
                <a:latin typeface="Arial" charset="0"/>
              </a:rPr>
              <a:t>, которое начинается после получения специальности в высших образовательных организациях профессионального образования, и продолжается непрерывно в течение всей жизни. </a:t>
            </a: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Это дополнительное профессиональное образование, которое осуществляется посредством реализации программ повышения квалификации и профессиональной переподготовки.</a:t>
            </a:r>
            <a:br>
              <a:rPr lang="ru-RU" sz="280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smtClean="0">
                <a:latin typeface="Arial" charset="0"/>
              </a:rPr>
              <a:t/>
            </a:r>
            <a:br>
              <a:rPr lang="ru-RU" sz="2800" smtClean="0">
                <a:latin typeface="Arial" charset="0"/>
              </a:rPr>
            </a:br>
            <a:endParaRPr lang="ru-RU" sz="3200" b="1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74638"/>
            <a:ext cx="11328400" cy="6249987"/>
          </a:xfrm>
        </p:spPr>
        <p:txBody>
          <a:bodyPr/>
          <a:lstStyle/>
          <a:p>
            <a:pPr algn="ctr"/>
            <a:r>
              <a:rPr lang="ru-RU" sz="2800" smtClean="0">
                <a:latin typeface="Arial" charset="0"/>
              </a:rPr>
              <a:t>2.2.</a:t>
            </a:r>
            <a:r>
              <a:rPr lang="ru-RU" sz="2800" b="1" smtClean="0">
                <a:latin typeface="Arial" charset="0"/>
              </a:rPr>
              <a:t> Аккредитация специалиста </a:t>
            </a:r>
            <a:r>
              <a:rPr lang="ru-RU" sz="2800" smtClean="0">
                <a:latin typeface="Arial" charset="0"/>
              </a:rPr>
              <a:t>– процедура определения соответствия готовности лица, </a:t>
            </a: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получившего высшее медицинское или психологическое образование,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2800" smtClean="0">
                <a:solidFill>
                  <a:schemeClr val="accent2"/>
                </a:solidFill>
                <a:latin typeface="Arial" charset="0"/>
              </a:rPr>
              <a:t>и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закончившего учебу по программам повышения квалификации и профессиональной переподготовки в рамках выбранной им модальности (метода) психотерапии или психологического консультирования</a:t>
            </a:r>
            <a:r>
              <a:rPr lang="ru-RU" sz="2800" smtClean="0">
                <a:latin typeface="Arial" charset="0"/>
              </a:rPr>
              <a:t>, к осуществлению деятельности по специальности «психотерапевт», либо «психолог-консультант» в рамках выбранной модальности.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74638"/>
            <a:ext cx="11328400" cy="6249987"/>
          </a:xfrm>
        </p:spPr>
        <p:txBody>
          <a:bodyPr/>
          <a:lstStyle/>
          <a:p>
            <a:pPr algn="ctr"/>
            <a:r>
              <a:rPr lang="ru-RU" sz="2800" smtClean="0">
                <a:latin typeface="Arial" charset="0"/>
              </a:rPr>
              <a:t>2.3. </a:t>
            </a:r>
            <a:r>
              <a:rPr lang="ru-RU" sz="2800" b="1" smtClean="0">
                <a:latin typeface="Arial" charset="0"/>
              </a:rPr>
              <a:t>Первичная специализированная аккредитация </a:t>
            </a:r>
            <a:r>
              <a:rPr lang="ru-RU" sz="2800" smtClean="0">
                <a:latin typeface="Arial" charset="0"/>
              </a:rPr>
              <a:t>– аккредитация в выбранной модальности (метода) психотерапии или психологического консультирования для выпускников вузов, </a:t>
            </a:r>
            <a:r>
              <a:rPr lang="ru-RU" sz="2800" smtClean="0">
                <a:solidFill>
                  <a:schemeClr val="accent2"/>
                </a:solidFill>
                <a:latin typeface="Arial" charset="0"/>
              </a:rPr>
              <a:t>которые получили высшее медицинское и/или психологическое образование в Государствнных образовательных организациях высшего образования уровня «специалитет», то есть, прошедшие классическую одноуровневую систему образования, а также уровней ординатуры, бакалавриата, магистратуры и аспирантуры,</a:t>
            </a:r>
            <a:r>
              <a:rPr lang="ru-RU" sz="2800" smtClean="0">
                <a:latin typeface="Arial" charset="0"/>
              </a:rPr>
              <a:t> и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закончившие учебу по программам профессиональной переподготовки в рамках выбранной ими модальности (метода) психотерапии или психологического консультирования</a:t>
            </a: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ru-RU" sz="2800" smtClean="0">
                <a:latin typeface="Arial" charset="0"/>
              </a:rPr>
              <a:t> Данная аккредитация может даваться и лицам с дипломами, полученными в негосударственных образовательных организациях высшего образования и за рубежом, но признанными по договору с СРО.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74638"/>
            <a:ext cx="11328400" cy="6249987"/>
          </a:xfrm>
        </p:spPr>
        <p:txBody>
          <a:bodyPr/>
          <a:lstStyle/>
          <a:p>
            <a:pPr algn="ctr"/>
            <a:r>
              <a:rPr lang="ru-RU" sz="2800" smtClean="0">
                <a:latin typeface="Arial" charset="0"/>
              </a:rPr>
              <a:t>2.4.</a:t>
            </a:r>
            <a:r>
              <a:rPr lang="ru-RU" sz="2800" b="1" smtClean="0">
                <a:latin typeface="Arial" charset="0"/>
              </a:rPr>
              <a:t> Периодическая аккредитация </a:t>
            </a:r>
            <a:r>
              <a:rPr lang="ru-RU" sz="2800" smtClean="0">
                <a:latin typeface="Arial" charset="0"/>
              </a:rPr>
              <a:t>– аккредитация в выбранной модальности (метода) психотерапии или психологического консультирования для специалистов,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продолжающих освоение программ повышения квалификации и профессиональной переподготовки</a:t>
            </a:r>
            <a:r>
              <a:rPr lang="ru-RU" sz="2800" smtClean="0">
                <a:latin typeface="Arial" charset="0"/>
              </a:rPr>
              <a:t>, обеспечивающих непрерывное совершенствование их профессиональных знаний и навыков в течение всей жизни, а также постоянное повышение профессионального уровня, расширение квалификации и</a:t>
            </a:r>
            <a:r>
              <a:rPr lang="ru-RU" sz="2800" b="1" smtClean="0">
                <a:latin typeface="Arial" charset="0"/>
              </a:rPr>
              <a:t> </a:t>
            </a:r>
            <a:r>
              <a:rPr lang="ru-RU" sz="2800" smtClean="0">
                <a:latin typeface="Arial" charset="0"/>
              </a:rPr>
              <a:t>подтверждение своей квалификации для ведения профессиональной деятельности</a:t>
            </a:r>
            <a:r>
              <a:rPr lang="ru-RU" sz="2800" b="1" smtClean="0">
                <a:latin typeface="Arial" charset="0"/>
              </a:rPr>
              <a:t>.</a:t>
            </a: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6178550"/>
          </a:xfrm>
        </p:spPr>
        <p:txBody>
          <a:bodyPr/>
          <a:lstStyle/>
          <a:p>
            <a:pPr fontAlgn="t"/>
            <a:r>
              <a:rPr lang="ru-RU" sz="2800" smtClean="0">
                <a:latin typeface="Arial" charset="0"/>
              </a:rPr>
              <a:t>4.1. В рамках СРО все желающие того (см.п. 2.3) проходят </a:t>
            </a:r>
            <a:r>
              <a:rPr lang="ru-RU" sz="2800" b="1" smtClean="0">
                <a:latin typeface="Arial" charset="0"/>
              </a:rPr>
              <a:t>первичную специализирванную аккредитацию</a:t>
            </a:r>
            <a:r>
              <a:rPr lang="ru-RU" sz="2800" smtClean="0">
                <a:latin typeface="Arial" charset="0"/>
              </a:rPr>
              <a:t>. </a:t>
            </a:r>
            <a:br>
              <a:rPr lang="ru-RU" sz="2800" smtClean="0">
                <a:latin typeface="Arial" charset="0"/>
              </a:rPr>
            </a:br>
            <a:r>
              <a:rPr lang="ru-RU" sz="2800" smtClean="0">
                <a:latin typeface="Arial" charset="0"/>
              </a:rPr>
              <a:t>4.2. После прохождения первичной специализирванной аккредитации,</a:t>
            </a:r>
            <a:r>
              <a:rPr lang="ru-RU" sz="2800" b="1" smtClean="0">
                <a:latin typeface="Arial" charset="0"/>
              </a:rPr>
              <a:t> </a:t>
            </a:r>
            <a:r>
              <a:rPr lang="ru-RU" sz="2800" smtClean="0">
                <a:latin typeface="Arial" charset="0"/>
              </a:rPr>
              <a:t>обозначенные категории специалистов попадают в систему непрерывного медицинского и/или психологического образования. </a:t>
            </a: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В дальнейшем для них формируется индивидуальный план обучения в рамках соответствующей модальности (метода), который включает от 72 до 144 часов (по решению аккредитационной комиссии), которые он должен набрать за 3 года.</a:t>
            </a:r>
            <a:r>
              <a:rPr lang="ru-RU" sz="2800" smtClean="0">
                <a:latin typeface="Arial" charset="0"/>
              </a:rPr>
              <a:t> И по итогам учебы он проходит последующую</a:t>
            </a:r>
            <a:r>
              <a:rPr lang="ru-RU" sz="2800" b="1" smtClean="0">
                <a:latin typeface="Arial" charset="0"/>
              </a:rPr>
              <a:t> </a:t>
            </a:r>
            <a:r>
              <a:rPr lang="ru-RU" sz="2800" smtClean="0">
                <a:latin typeface="Arial" charset="0"/>
              </a:rPr>
              <a:t>–</a:t>
            </a:r>
            <a:r>
              <a:rPr lang="ru-RU" sz="2800" b="1" smtClean="0">
                <a:latin typeface="Arial" charset="0"/>
              </a:rPr>
              <a:t> периодическую аккредитацию</a:t>
            </a:r>
            <a:r>
              <a:rPr lang="ru-RU" sz="2800" smtClean="0">
                <a:latin typeface="Arial" charset="0"/>
              </a:rPr>
              <a:t>, подтверждая свою квалификацию.</a:t>
            </a:r>
            <a:r>
              <a:rPr lang="ru-RU" sz="2800" b="1" smtClean="0">
                <a:latin typeface="Arial" charset="0"/>
              </a:rPr>
              <a:t/>
            </a:r>
            <a:br>
              <a:rPr lang="ru-RU" sz="2800" b="1" smtClean="0">
                <a:latin typeface="Arial" charset="0"/>
              </a:rPr>
            </a:b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371600"/>
            <a:ext cx="18478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1524000"/>
            <a:ext cx="9525000" cy="4876800"/>
          </a:xfrm>
          <a:noFill/>
          <a:ln/>
        </p:spPr>
        <p:txBody>
          <a:bodyPr/>
          <a:lstStyle/>
          <a:p>
            <a:pPr algn="ctr"/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Особенности курса профессиональной переподготовки </a:t>
            </a:r>
            <a:br>
              <a:rPr lang="ru-RU" sz="36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«Методика преподавания курсов </a:t>
            </a:r>
            <a:br>
              <a:rPr lang="ru-RU" sz="36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по психологическому консультированию и психотерапии </a:t>
            </a:r>
            <a:br>
              <a:rPr lang="ru-RU" sz="36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в системе дополнительного образования»</a:t>
            </a:r>
            <a:r>
              <a:rPr lang="ru-RU" sz="36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36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/>
            </a:r>
            <a:br>
              <a:rPr lang="ru-RU" sz="2800" b="1" smtClean="0">
                <a:latin typeface="Arial" charset="0"/>
              </a:rPr>
            </a:br>
            <a:r>
              <a:rPr lang="en-US" sz="2800" b="1" smtClean="0">
                <a:solidFill>
                  <a:schemeClr val="accent2"/>
                </a:solidFill>
                <a:latin typeface="Arial" charset="0"/>
              </a:rPr>
              <a:t>18</a:t>
            </a:r>
            <a:r>
              <a:rPr lang="ru-RU" sz="2800" b="1" smtClean="0">
                <a:solidFill>
                  <a:schemeClr val="accent2"/>
                </a:solidFill>
                <a:latin typeface="Arial" charset="0"/>
              </a:rPr>
              <a:t> декабря 2024года</a:t>
            </a:r>
            <a:br>
              <a:rPr lang="ru-RU" sz="2800" b="1" smtClean="0">
                <a:solidFill>
                  <a:schemeClr val="accent2"/>
                </a:solidFill>
                <a:latin typeface="Arial" charset="0"/>
              </a:rPr>
            </a:br>
            <a:endParaRPr lang="ru-RU" sz="2800" b="1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33124" name="Picture 4" descr="ppl_slog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85725"/>
            <a:ext cx="10566400" cy="112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0725"/>
          </a:xfrm>
        </p:spPr>
        <p:txBody>
          <a:bodyPr/>
          <a:lstStyle/>
          <a:p>
            <a:pPr algn="ctr"/>
            <a:r>
              <a:rPr lang="ru-RU" b="1" smtClean="0">
                <a:latin typeface="Arial" charset="0"/>
              </a:rPr>
              <a:t>Основная часть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381000"/>
            <a:ext cx="10839450" cy="5943600"/>
          </a:xfrm>
        </p:spPr>
        <p:txBody>
          <a:bodyPr/>
          <a:lstStyle/>
          <a:p>
            <a:pPr algn="ctr" eaLnBrk="1" hangingPunct="1"/>
            <a:r>
              <a:rPr lang="ru-RU" altLang="ru-RU" sz="4000" smtClean="0">
                <a:latin typeface="Arial" charset="0"/>
              </a:rPr>
              <a:t>Информация о курсе </a:t>
            </a:r>
            <a:br>
              <a:rPr lang="ru-RU" altLang="ru-RU" sz="4000" smtClean="0">
                <a:latin typeface="Arial" charset="0"/>
              </a:rPr>
            </a:br>
            <a:r>
              <a:rPr lang="ru-RU" altLang="ru-RU" sz="4000" smtClean="0">
                <a:latin typeface="Arial" charset="0"/>
              </a:rPr>
              <a:t> </a:t>
            </a: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«Методика преподавания курсов </a:t>
            </a:r>
            <a:br>
              <a:rPr lang="ru-RU" sz="36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по психологическому консультированию и психотерапии в системе дополнительного образования»</a:t>
            </a:r>
            <a:r>
              <a:rPr lang="ru-RU" sz="36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4000" smtClean="0">
                <a:latin typeface="Arial" charset="0"/>
              </a:rPr>
              <a:t/>
            </a:r>
            <a:br>
              <a:rPr lang="ru-RU" altLang="ru-RU" sz="4000" smtClean="0">
                <a:latin typeface="Arial" charset="0"/>
              </a:rPr>
            </a:br>
            <a:r>
              <a:rPr lang="ru-RU" altLang="ru-RU" sz="4000" smtClean="0">
                <a:latin typeface="Arial" charset="0"/>
              </a:rPr>
              <a:t/>
            </a:r>
            <a:br>
              <a:rPr lang="ru-RU" altLang="ru-RU" sz="4000" smtClean="0">
                <a:latin typeface="Arial" charset="0"/>
              </a:rPr>
            </a:br>
            <a:r>
              <a:rPr lang="ru-RU" altLang="ru-RU" sz="4000" smtClean="0">
                <a:latin typeface="Arial" charset="0"/>
              </a:rPr>
              <a:t>В январе месяце будет размещена на сайте Первого университета </a:t>
            </a:r>
            <a:endParaRPr lang="ru-RU" altLang="ru-RU" sz="40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/>
          </p:nvPr>
        </p:nvSpPr>
        <p:spPr>
          <a:xfrm>
            <a:off x="463550" y="365125"/>
            <a:ext cx="11361738" cy="6049963"/>
          </a:xfrm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  <a:latin typeface="Arial" charset="0"/>
              </a:rPr>
              <a:t>2002-2010</a:t>
            </a:r>
            <a:r>
              <a:rPr lang="ru-RU" sz="28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800" smtClean="0">
                <a:latin typeface="Arial" charset="0"/>
              </a:rPr>
              <a:t>Проведение занятий со студентами, обучающимися в системе специалитета по программе «Психология» по дисциплине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«Методика преподавния психологии»</a:t>
            </a:r>
            <a:br>
              <a:rPr lang="ru-RU" sz="28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Arial" charset="0"/>
              </a:rPr>
              <a:t>2008-2010</a:t>
            </a:r>
            <a:r>
              <a:rPr lang="ru-RU" sz="2800" smtClean="0">
                <a:latin typeface="Arial" charset="0"/>
              </a:rPr>
              <a:t> Проведение занятий со студентами, обучающимися в системе магистратуры по программе «Психология» по дисциплине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«Преподавание психологии в системе высшего и дополнительного образования»</a:t>
            </a:r>
            <a:r>
              <a:rPr lang="ru-RU" sz="2800" smtClean="0">
                <a:latin typeface="Arial" charset="0"/>
              </a:rPr>
              <a:t/>
            </a:r>
            <a:br>
              <a:rPr lang="ru-RU" sz="2800" smtClean="0">
                <a:latin typeface="Arial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Arial" charset="0"/>
              </a:rPr>
              <a:t>2012-2020</a:t>
            </a:r>
            <a:r>
              <a:rPr lang="ru-RU" sz="2800" smtClean="0">
                <a:latin typeface="Arial" charset="0"/>
              </a:rPr>
              <a:t>  Проведение занятий со студентами, обучающимися в системе магистратуры по программе «Психология» по дисциплине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«Методика преподавания курсов по психологическому консультированию и психотерапии в системе высшего и дополнительного образования»</a:t>
            </a: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800" smtClean="0">
                <a:latin typeface="Arial" charset="0"/>
              </a:rPr>
              <a:t/>
            </a:r>
            <a:br>
              <a:rPr lang="ru-RU" altLang="ru-RU" sz="2800" smtClean="0">
                <a:latin typeface="Arial" charset="0"/>
              </a:rPr>
            </a:br>
            <a:r>
              <a:rPr lang="ru-RU" altLang="ru-RU" sz="2800" b="1" smtClean="0">
                <a:solidFill>
                  <a:srgbClr val="0000FF"/>
                </a:solidFill>
                <a:latin typeface="Arial" charset="0"/>
              </a:rPr>
              <a:t>2009-2017 </a:t>
            </a:r>
            <a:r>
              <a:rPr lang="ru-RU" sz="2800" smtClean="0">
                <a:latin typeface="Arial" charset="0"/>
              </a:rPr>
              <a:t>Проведение занятий со слушателями, обучающимися в системе профессиональной переподготовки преподавателей Академии Генерального штаба по дисциплине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«</a:t>
            </a:r>
            <a:r>
              <a:rPr lang="ru-RU" altLang="ru-RU" sz="2800" b="1" smtClean="0">
                <a:solidFill>
                  <a:srgbClr val="FF0000"/>
                </a:solidFill>
                <a:latin typeface="Arial" charset="0"/>
              </a:rPr>
              <a:t>Технологии профессионально ориентированного обучения».</a:t>
            </a:r>
            <a:r>
              <a:rPr lang="ru-RU" altLang="ru-RU" sz="2800" smtClean="0">
                <a:latin typeface="Arial" charset="0"/>
              </a:rPr>
              <a:t> </a:t>
            </a:r>
            <a:br>
              <a:rPr lang="ru-RU" altLang="ru-RU" sz="2800" smtClean="0">
                <a:latin typeface="Arial" charset="0"/>
              </a:rPr>
            </a:b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912813" y="115888"/>
            <a:ext cx="10271125" cy="771525"/>
          </a:xfrm>
          <a:prstGeom prst="rect">
            <a:avLst/>
          </a:prstGeom>
          <a:gradFill rotWithShape="0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ru-RU" altLang="ru-RU" sz="4000">
                <a:solidFill>
                  <a:schemeClr val="tx2"/>
                </a:solidFill>
                <a:latin typeface="Times New Roman" pitchFamily="18" charset="0"/>
              </a:rPr>
              <a:t>Литература</a:t>
            </a:r>
            <a:endParaRPr lang="ru-RU" altLang="ru-RU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9507" name="Rectangle 5"/>
          <p:cNvSpPr>
            <a:spLocks noChangeArrowheads="1"/>
          </p:cNvSpPr>
          <p:nvPr/>
        </p:nvSpPr>
        <p:spPr bwMode="auto">
          <a:xfrm>
            <a:off x="558800" y="3005138"/>
            <a:ext cx="7243763" cy="19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762000">
              <a:lnSpc>
                <a:spcPct val="90000"/>
              </a:lnSpc>
              <a:buFont typeface="Arial" charset="0"/>
              <a:buNone/>
            </a:pPr>
            <a:endParaRPr lang="ru-RU" altLang="ru-RU" sz="2400" b="1">
              <a:latin typeface="Times New Roman" pitchFamily="18" charset="0"/>
            </a:endParaRPr>
          </a:p>
          <a:p>
            <a:pPr algn="ctr" defTabSz="762000">
              <a:lnSpc>
                <a:spcPct val="90000"/>
              </a:lnSpc>
              <a:buFont typeface="Arial" charset="0"/>
              <a:buNone/>
            </a:pPr>
            <a:r>
              <a:rPr lang="ru-RU" altLang="ru-RU" sz="2800" b="1" i="1">
                <a:latin typeface="Times New Roman" pitchFamily="18" charset="0"/>
              </a:rPr>
              <a:t>Прудников Л.А., Кузовкин В.В. </a:t>
            </a:r>
            <a:r>
              <a:rPr lang="ru-RU" altLang="ru-RU" sz="2800">
                <a:latin typeface="Times New Roman" pitchFamily="18" charset="0"/>
              </a:rPr>
              <a:t>Технологии профессионально ориентированного обучения. </a:t>
            </a:r>
            <a:br>
              <a:rPr lang="ru-RU" altLang="ru-RU" sz="2800">
                <a:latin typeface="Times New Roman" pitchFamily="18" charset="0"/>
              </a:rPr>
            </a:br>
            <a:r>
              <a:rPr lang="ru-RU" altLang="ru-RU" sz="2800">
                <a:latin typeface="Times New Roman" pitchFamily="18" charset="0"/>
              </a:rPr>
              <a:t>М.: ВАГШ, 2016</a:t>
            </a:r>
            <a:endParaRPr lang="ru-RU" altLang="ru-RU" sz="2400">
              <a:latin typeface="Times New Roman" pitchFamily="18" charset="0"/>
            </a:endParaRPr>
          </a:p>
        </p:txBody>
      </p:sp>
      <p:pic>
        <p:nvPicPr>
          <p:cNvPr id="149508" name="Picture 2" descr="DSC064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5488" y="1196975"/>
            <a:ext cx="375443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4" descr="old-navy-job-application-su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6700" y="2806700"/>
            <a:ext cx="4992688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Rectangle 6"/>
          <p:cNvSpPr>
            <a:spLocks noGrp="1"/>
          </p:cNvSpPr>
          <p:nvPr>
            <p:ph type="body" idx="4294967295"/>
          </p:nvPr>
        </p:nvSpPr>
        <p:spPr>
          <a:xfrm>
            <a:off x="431800" y="188913"/>
            <a:ext cx="11233150" cy="3744912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mtClean="0"/>
              <a:t>Показателем успешного овладения курсом является умение обучающихся выстраивать и анализировать занятие через призму </a:t>
            </a:r>
            <a:r>
              <a:rPr lang="ru-RU" altLang="ru-RU" b="1" smtClean="0"/>
              <a:t>концептуальной модели проблемно-деятельностного педагогического взаимодействия преподавателя и обучающихся в реализации учебных задач</a:t>
            </a:r>
            <a:r>
              <a:rPr lang="ru-RU" altLang="ru-RU" smtClean="0"/>
              <a:t>, </a:t>
            </a:r>
            <a:r>
              <a:rPr lang="ru-RU" altLang="ru-RU" smtClean="0">
                <a:solidFill>
                  <a:srgbClr val="FF0000"/>
                </a:solidFill>
              </a:rPr>
              <a:t>предполагающей в своей основе методическое обеспечение постановки и удержания целей занятия для реализации образовательной, воспитательной, развивающей функций на занятии и психологической подготовки обучающихся к будущей деятельности по специальности</a:t>
            </a:r>
          </a:p>
        </p:txBody>
      </p:sp>
      <p:pic>
        <p:nvPicPr>
          <p:cNvPr id="154628" name="Picture 7" descr="agentskaya-set-uspeh-otzyvy-1451150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3308350"/>
            <a:ext cx="456088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О чем эта программа?</a:t>
            </a:r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8450" y="1600200"/>
            <a:ext cx="1132205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/>
              <a:t> </a:t>
            </a:r>
            <a:r>
              <a:rPr lang="ru-RU" altLang="ru-RU" sz="3200" dirty="0"/>
              <a:t>о консультативной психологии как научно-практической отрасли психологического знания, дающей теоретические знания, способствующие ориентировке в современных научных концепциях консультирования, грамотной постановке и решению практических задач в области консультативной деятельности;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3200" dirty="0"/>
              <a:t>о целостной системе знаний об основных параметрах консультативной беседы, ее структуре, факторах, влияющих на характер протекания консультативного процесса в рамках наиболее разработанного и известного во всем мире подхода к психологическому консультированию – клиентоцентрированного;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3200" dirty="0"/>
              <a:t>об эффективных способах ведения консультативной беседы.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400" dirty="0"/>
          </a:p>
        </p:txBody>
      </p:sp>
      <p:pic>
        <p:nvPicPr>
          <p:cNvPr id="115715" name="Picture 4" descr="vosk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3563" y="92075"/>
            <a:ext cx="13303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>
                <a:solidFill>
                  <a:srgbClr val="FF0000"/>
                </a:solidFill>
              </a:rPr>
              <a:t>После освоения программы Вы: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1052513"/>
            <a:ext cx="11301413" cy="5616575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разовьете и улучшите навыки консультирования;</a:t>
            </a:r>
          </a:p>
          <a:p>
            <a:pPr eaLnBrk="1" hangingPunct="1"/>
            <a:r>
              <a:rPr lang="ru-RU" altLang="ru-RU" sz="3600" smtClean="0"/>
              <a:t>обучитесь целой системе работы с клиентами;</a:t>
            </a:r>
          </a:p>
          <a:p>
            <a:pPr eaLnBrk="1" hangingPunct="1"/>
            <a:r>
              <a:rPr lang="ru-RU" altLang="ru-RU" sz="3600" smtClean="0"/>
              <a:t>сможете помогать клиенту лучше осознать свои проблемы и устранять эмоциональный дискомфорт;</a:t>
            </a:r>
          </a:p>
          <a:p>
            <a:pPr eaLnBrk="1" hangingPunct="1"/>
            <a:r>
              <a:rPr lang="ru-RU" altLang="ru-RU" sz="3600" smtClean="0"/>
              <a:t>будете уметь поддерживать свободное выражение чувств и возникновение новых идей;</a:t>
            </a:r>
          </a:p>
          <a:p>
            <a:pPr eaLnBrk="1" hangingPunct="1"/>
            <a:r>
              <a:rPr lang="ru-RU" altLang="ru-RU" sz="3600" smtClean="0"/>
              <a:t>сможете приводить человека к информации о том, как решать проблемы (при этом, не навязывая их из своего опыта, а находя ресурс в самом клиенте);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16739" name="Picture 4" descr="vosk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3563" y="92075"/>
            <a:ext cx="13303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260350"/>
            <a:ext cx="82296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>
                <a:solidFill>
                  <a:srgbClr val="FF0000"/>
                </a:solidFill>
              </a:rPr>
              <a:t>После освоения программы Вы: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981075"/>
            <a:ext cx="11250612" cy="51450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3600" dirty="0"/>
              <a:t>овладеете навыком помогать клиенту в развитии и проверке новых способов мышления и поведения за пределами консультационной ситуации;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3600" dirty="0"/>
              <a:t>будете иметь документальное подтверждение к ведению своей деятельности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3600" dirty="0"/>
              <a:t>узнаете, как заниматься психологическим консультированием как индивидуальный предприниматель или самозанятый, оффлайн и онлайн;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3600" dirty="0"/>
              <a:t>также сможете трудоустроиться в частные или государственные организации.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/>
          </p:cNvSpPr>
          <p:nvPr>
            <p:ph type="title" idx="4294967295"/>
          </p:nvPr>
        </p:nvSpPr>
        <p:spPr>
          <a:xfrm>
            <a:off x="422275" y="365125"/>
            <a:ext cx="11374438" cy="5980113"/>
          </a:xfrm>
        </p:spPr>
        <p:txBody>
          <a:bodyPr/>
          <a:lstStyle/>
          <a:p>
            <a:pPr algn="ctr" eaLnBrk="1" hangingPunct="1"/>
            <a:r>
              <a:rPr lang="ru-RU" b="1" smtClean="0"/>
              <a:t>Сформированная профессиональная идентичность преподавателя практико-ориентированных курсов  – в важнейший результат освоения курса!!!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6600" y="365125"/>
            <a:ext cx="9347200" cy="1325563"/>
          </a:xfrm>
        </p:spPr>
        <p:txBody>
          <a:bodyPr/>
          <a:lstStyle/>
          <a:p>
            <a:pPr algn="ctr"/>
            <a:r>
              <a:rPr lang="ru-RU" sz="4000" smtClean="0">
                <a:latin typeface="Arial" charset="0"/>
              </a:rPr>
              <a:t>В каждой модальности должны разрабатываться:</a:t>
            </a:r>
          </a:p>
        </p:txBody>
      </p:sp>
      <p:sp>
        <p:nvSpPr>
          <p:cNvPr id="141315" name="Rectangle 4"/>
          <p:cNvSpPr>
            <a:spLocks noChangeArrowheads="1"/>
          </p:cNvSpPr>
          <p:nvPr/>
        </p:nvSpPr>
        <p:spPr bwMode="auto">
          <a:xfrm>
            <a:off x="719138" y="1916113"/>
            <a:ext cx="10945812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дополнительные профессиональные программы подготовки специалистов, которые включают: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rgbClr val="FF0000"/>
                </a:solidFill>
              </a:rPr>
              <a:t> программы профессиональной переподготовки </a:t>
            </a:r>
            <a:br>
              <a:rPr lang="ru-RU" sz="3600" b="1">
                <a:solidFill>
                  <a:srgbClr val="FF0000"/>
                </a:solidFill>
              </a:rPr>
            </a:br>
            <a:r>
              <a:rPr lang="ru-RU" sz="2000" b="1">
                <a:solidFill>
                  <a:srgbClr val="FF0000"/>
                </a:solidFill>
              </a:rPr>
              <a:t>(не менее 250 часов и выдается диплом)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rgbClr val="FF0000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</a:rPr>
              <a:t>программы повышения квалификации</a:t>
            </a:r>
            <a:r>
              <a:rPr lang="ru-RU" sz="3200" b="1">
                <a:solidFill>
                  <a:srgbClr val="FF0000"/>
                </a:solidFill>
              </a:rPr>
              <a:t> </a:t>
            </a:r>
            <a:br>
              <a:rPr lang="ru-RU" sz="3200" b="1">
                <a:solidFill>
                  <a:srgbClr val="FF000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>(</a:t>
            </a:r>
            <a:r>
              <a:rPr lang="ru-RU" sz="2000" b="1">
                <a:solidFill>
                  <a:srgbClr val="FF0000"/>
                </a:solidFill>
              </a:rPr>
              <a:t>не менее 16 часов и выдается удостоверение</a:t>
            </a:r>
            <a:r>
              <a:rPr lang="ru-RU" sz="2800" b="1">
                <a:solidFill>
                  <a:srgbClr val="FF0000"/>
                </a:solidFill>
              </a:rPr>
              <a:t>)</a:t>
            </a:r>
          </a:p>
          <a:p>
            <a:pPr>
              <a:buFontTx/>
              <a:buChar char="•"/>
            </a:pPr>
            <a:r>
              <a:rPr lang="ru-RU" sz="3600" b="1">
                <a:solidFill>
                  <a:srgbClr val="FF0000"/>
                </a:solidFill>
              </a:rPr>
              <a:t> программы стажировки</a:t>
            </a:r>
          </a:p>
        </p:txBody>
      </p:sp>
      <p:pic>
        <p:nvPicPr>
          <p:cNvPr id="141316" name="Picture 7" descr="аватар_для_до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57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Объект 6"/>
          <p:cNvSpPr>
            <a:spLocks noGrp="1"/>
          </p:cNvSpPr>
          <p:nvPr>
            <p:ph idx="4294967295"/>
          </p:nvPr>
        </p:nvSpPr>
        <p:spPr>
          <a:xfrm>
            <a:off x="3452813" y="409575"/>
            <a:ext cx="8453437" cy="6073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r>
              <a:rPr lang="ru-RU" altLang="ru-RU" sz="2400" b="1" i="1" smtClean="0"/>
              <a:t>Кузовкин Виктор Владимирович</a:t>
            </a:r>
            <a:r>
              <a:rPr lang="ru-RU" altLang="ru-RU" sz="2400" i="1" smtClean="0"/>
              <a:t> – кандидат психологических наук, доцент; начальник отдела информации Федерального государственного бюджетного научного учреждения «Федеральный научный центр психологических и междисциплинарных исследований»; директор некоммерческого партнерства «Научно-практический центр «ТРИАДА»; </a:t>
            </a:r>
            <a:r>
              <a:rPr lang="ru-RU" altLang="ru-RU" sz="2400" i="1" smtClean="0">
                <a:solidFill>
                  <a:srgbClr val="0000FF"/>
                </a:solidFill>
              </a:rPr>
              <a:t>действительный член и официальный преподаватель международного уровня,</a:t>
            </a:r>
            <a:r>
              <a:rPr lang="ru-RU" altLang="ru-RU" sz="2400" i="1" smtClean="0"/>
              <a:t> </a:t>
            </a:r>
            <a:r>
              <a:rPr lang="ru-RU" altLang="ru-RU" sz="2400" i="1" smtClean="0">
                <a:solidFill>
                  <a:srgbClr val="0000FF"/>
                </a:solidFill>
              </a:rPr>
              <a:t>руководитель Комитета образования Центрального совета и руководитель модальности «Клиентоцентрированная психотерапии» Общероссийской профессиональной психотерапевтической лиги (ОППЛ);</a:t>
            </a:r>
            <a:r>
              <a:rPr lang="ru-RU" altLang="ru-RU" sz="2400" i="1" smtClean="0"/>
              <a:t> </a:t>
            </a:r>
            <a:r>
              <a:rPr lang="ru-RU" altLang="ru-RU" sz="2400" i="1" smtClean="0">
                <a:solidFill>
                  <a:srgbClr val="0000FF"/>
                </a:solidFill>
              </a:rPr>
              <a:t>аккредитированный специалист СРО «Союз психотерапевтов и психологов» и супервизор в модальности клиентоцентрированная психотерапия ОППЛ.</a:t>
            </a:r>
            <a:r>
              <a:rPr lang="ru-RU" altLang="ru-RU" sz="2400" i="1" smtClean="0"/>
              <a:t> Россия, Москва.</a:t>
            </a:r>
            <a:br>
              <a:rPr lang="ru-RU" altLang="ru-RU" sz="2400" i="1" smtClean="0"/>
            </a:br>
            <a:r>
              <a:rPr lang="ru-RU" altLang="ru-RU" sz="2400" smtClean="0"/>
              <a:t>Адрес электронной почты:</a:t>
            </a:r>
            <a:r>
              <a:rPr lang="en-US" altLang="ru-RU" sz="2400" smtClean="0">
                <a:solidFill>
                  <a:srgbClr val="2F5597"/>
                </a:solidFill>
              </a:rPr>
              <a:t> kuzovkin_vi@mail.ru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Arial" charset="0"/>
              <a:buNone/>
            </a:pPr>
            <a:endParaRPr lang="ru-RU" sz="2400" smtClean="0"/>
          </a:p>
        </p:txBody>
      </p:sp>
      <p:sp>
        <p:nvSpPr>
          <p:cNvPr id="11" name="Нижний колонтитул 10">
            <a:extLst>
              <a:ext uri="{FF2B5EF4-FFF2-40B4-BE49-F238E27FC236}"/>
            </a:extLst>
          </p:cNvPr>
          <p:cNvSpPr txBox="1">
            <a:spLocks noGrp="1"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Нижний колонтитул</a:t>
            </a:r>
          </a:p>
        </p:txBody>
      </p:sp>
      <p:pic>
        <p:nvPicPr>
          <p:cNvPr id="101384" name="Picture 3" descr="Кузовкин 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09575"/>
            <a:ext cx="312896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180975" y="4945063"/>
          <a:ext cx="2986088" cy="1749425"/>
        </p:xfrm>
        <a:graphic>
          <a:graphicData uri="http://schemas.openxmlformats.org/presentationml/2006/ole">
            <p:oleObj spid="_x0000_s101381" name="CorelDRAW" r:id="rId5" imgW="2210040" imgH="1298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236325" cy="5897563"/>
          </a:xfrm>
        </p:spPr>
        <p:txBody>
          <a:bodyPr/>
          <a:lstStyle/>
          <a:p>
            <a:r>
              <a:rPr lang="ru-RU" sz="3200" b="1" i="1" smtClean="0">
                <a:latin typeface="Arial" charset="0"/>
              </a:rPr>
              <a:t>Дополнительная профессиональная программа (ДПП) </a:t>
            </a:r>
            <a:r>
              <a:rPr lang="ru-RU" sz="3200" smtClean="0">
                <a:latin typeface="Arial" charset="0"/>
              </a:rPr>
              <a:t>– это образовательная программа повышения квалификации или профессиональной переподготовки, представляющая собой комплекс основных характеристик образования (объем, содержание, планируемые результаты), организационно-педагогических условий, форм аттестации, которые формализованы посредством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5" descr="F:\1_текущие документы\Фестиваль модальностей_2024\Фестиваль модальностей_май 2024\Материалы по Модальности КЦК\Диплом_ТиПКП_КЦподх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9525"/>
            <a:ext cx="96297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Тематические модули</a:t>
            </a:r>
            <a:endParaRPr lang="ru-RU" altLang="ru-RU" smtClean="0"/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10869613" cy="4525963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Модуль 1. Консультативная психология как отрасль психологического знания</a:t>
            </a:r>
          </a:p>
          <a:p>
            <a:pPr eaLnBrk="1" hangingPunct="1"/>
            <a:r>
              <a:rPr lang="ru-RU" altLang="ru-RU" sz="3600" smtClean="0"/>
              <a:t>Модуль 2. Общая психология и психология личности в деятельности психолога-консультанта. Психология сознания, переживания и понимания</a:t>
            </a:r>
          </a:p>
          <a:p>
            <a:pPr eaLnBrk="1" hangingPunct="1"/>
            <a:r>
              <a:rPr lang="ru-RU" altLang="ru-RU" sz="3600" smtClean="0"/>
              <a:t>Модуль 3. Психология личностного роста и психического здоровья личности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85788" y="1600200"/>
            <a:ext cx="10931525" cy="4525963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Модуль 4. Профессиональная идентичность психолога-консультанта</a:t>
            </a:r>
          </a:p>
          <a:p>
            <a:pPr eaLnBrk="1" hangingPunct="1"/>
            <a:r>
              <a:rPr lang="ru-RU" altLang="ru-RU" sz="3600" smtClean="0"/>
              <a:t>Модуль 5. Психодиагностика в психологическом консультировании</a:t>
            </a:r>
          </a:p>
          <a:p>
            <a:pPr eaLnBrk="1" hangingPunct="1"/>
            <a:r>
              <a:rPr lang="ru-RU" altLang="ru-RU" sz="3600" smtClean="0"/>
              <a:t>Модуль 6. Практика психологического </a:t>
            </a:r>
            <a:br>
              <a:rPr lang="ru-RU" altLang="ru-RU" sz="3600" smtClean="0"/>
            </a:br>
            <a:r>
              <a:rPr lang="ru-RU" altLang="ru-RU" sz="3600" smtClean="0"/>
              <a:t>консультирования: </a:t>
            </a:r>
            <a:br>
              <a:rPr lang="ru-RU" altLang="ru-RU" sz="3600" smtClean="0"/>
            </a:br>
            <a:r>
              <a:rPr lang="ru-RU" altLang="ru-RU" sz="3600" smtClean="0"/>
              <a:t>клиентоцентрированный подход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Тематические модули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7863" y="165100"/>
            <a:ext cx="11075987" cy="92392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C24700"/>
                </a:solidFill>
                <a:latin typeface="Montserrat"/>
              </a:rPr>
              <a:t>Модуль 1. Консультативная психология как отрасль психологического знания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9088" y="1509713"/>
            <a:ext cx="11595100" cy="4706937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400" b="1" dirty="0">
                <a:solidFill>
                  <a:srgbClr val="C24700"/>
                </a:solidFill>
                <a:latin typeface="Montserrat" panose="020B0604020202020204" pitchFamily="2" charset="-52"/>
              </a:rPr>
              <a:t>Цели модуля: </a:t>
            </a:r>
            <a:endParaRPr lang="ru-RU" sz="7400" dirty="0">
              <a:solidFill>
                <a:srgbClr val="C24700"/>
              </a:solidFill>
              <a:latin typeface="Montserrat" panose="020B0604020202020204" pitchFamily="2" charset="-5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400" dirty="0">
                <a:solidFill>
                  <a:srgbClr val="C24700"/>
                </a:solidFill>
                <a:latin typeface="Montserrat" panose="020B0604020202020204" pitchFamily="2" charset="-52"/>
              </a:rPr>
              <a:t>- представить консультативную психологию как научно-практическую отрасль психологического знания, областью исследования которой является консультативная практика, в том числе практика клиентоцентрированной психотерапии и консультирования, и рассмотреть актуальные проблемы данной отрасли знания и определить направления для ее дальнейшего развития;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400" dirty="0">
                <a:solidFill>
                  <a:srgbClr val="C24700"/>
                </a:solidFill>
                <a:latin typeface="Montserrat" panose="020B0604020202020204" pitchFamily="2" charset="-52"/>
              </a:rPr>
              <a:t>- получить представление о  клиентоцентрированной психотерапии и консультировании как психотехнической системе  и рассмотреть актуальные проблемы данного подхода  в психотерапии и консультировании, и определить направления его дальнейшего развития.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400" b="1" dirty="0">
              <a:solidFill>
                <a:srgbClr val="C24700"/>
              </a:solidFill>
              <a:latin typeface="Montserrat" panose="020B0604020202020204" pitchFamily="2" charset="-5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400" b="1" dirty="0">
                <a:solidFill>
                  <a:srgbClr val="C24700"/>
                </a:solidFill>
                <a:latin typeface="Montserrat" panose="020B0604020202020204" pitchFamily="2" charset="-52"/>
              </a:rPr>
              <a:t>Тема 1. </a:t>
            </a:r>
            <a:r>
              <a:rPr lang="ru-RU" sz="7400" dirty="0">
                <a:solidFill>
                  <a:srgbClr val="C24700"/>
                </a:solidFill>
                <a:latin typeface="Montserrat" panose="020B0604020202020204" pitchFamily="2" charset="-52"/>
              </a:rPr>
              <a:t>Введение в курс «Теория и практика консультативной психологии: клиентоцентрированный подход»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400" b="1" dirty="0">
                <a:solidFill>
                  <a:srgbClr val="C24700"/>
                </a:solidFill>
                <a:latin typeface="Montserrat" panose="020B0604020202020204" pitchFamily="2" charset="-52"/>
              </a:rPr>
              <a:t>Тема 2.</a:t>
            </a:r>
            <a:r>
              <a:rPr lang="ru-RU" sz="7400" dirty="0">
                <a:solidFill>
                  <a:srgbClr val="C24700"/>
                </a:solidFill>
                <a:latin typeface="Montserrat" panose="020B0604020202020204" pitchFamily="2" charset="-52"/>
              </a:rPr>
              <a:t> Актуальные проблемы консультативной психологии как научно-практической отрасли психологического знания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400" b="1" dirty="0">
                <a:solidFill>
                  <a:srgbClr val="C24700"/>
                </a:solidFill>
                <a:latin typeface="Montserrat" panose="020B0604020202020204" pitchFamily="2" charset="-52"/>
              </a:rPr>
              <a:t>Тема 3.</a:t>
            </a:r>
            <a:r>
              <a:rPr lang="ru-RU" sz="7400" dirty="0">
                <a:solidFill>
                  <a:srgbClr val="C24700"/>
                </a:solidFill>
                <a:latin typeface="Montserrat" panose="020B0604020202020204" pitchFamily="2" charset="-52"/>
              </a:rPr>
              <a:t> Клиентоцентрированное консультирование и психотерапия </a:t>
            </a:r>
            <a:r>
              <a:rPr lang="ru-RU" sz="7400" dirty="0" err="1">
                <a:solidFill>
                  <a:srgbClr val="C24700"/>
                </a:solidFill>
                <a:latin typeface="Montserrat" panose="020B0604020202020204" pitchFamily="2" charset="-52"/>
              </a:rPr>
              <a:t>К.Роджерса</a:t>
            </a:r>
            <a:r>
              <a:rPr lang="ru-RU" sz="7400" dirty="0">
                <a:solidFill>
                  <a:srgbClr val="C24700"/>
                </a:solidFill>
                <a:latin typeface="Montserrat" panose="020B0604020202020204" pitchFamily="2" charset="-52"/>
              </a:rPr>
              <a:t> как психотехническая система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C24700"/>
                </a:solidFill>
                <a:latin typeface="Montserrat"/>
              </a:rPr>
              <a:t>Модуль 6.  Практика психологического консультирования: клиентоцентрированный подход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5425" y="2360613"/>
            <a:ext cx="11733213" cy="4132262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C24700"/>
                </a:solidFill>
                <a:latin typeface="Montserrat" panose="00000500000000000000" pitchFamily="2" charset="-52"/>
              </a:rPr>
              <a:t>Цели модуля: </a:t>
            </a:r>
            <a:endParaRPr lang="ru-RU" dirty="0">
              <a:solidFill>
                <a:srgbClr val="C24700"/>
              </a:solidFill>
              <a:latin typeface="Montserrat" panose="00000500000000000000" pitchFamily="2" charset="-5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C24700"/>
                </a:solidFill>
                <a:latin typeface="Montserrat" panose="00000500000000000000" pitchFamily="2" charset="-52"/>
              </a:rPr>
              <a:t>- получить знания об основных понятиях и категориях консультативного процесса в общей практике психологического консультирования,  особенностях консультативного процесса в клиентоцентрированной психотерапии и консультировании, принципах и условия построения терапевтических отношений, сущности и содержании стадий и этапов  терапевтического процесса, техниках, используемых в клиентоцентрированной психотерапии;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C24700"/>
                </a:solidFill>
                <a:latin typeface="Montserrat" panose="00000500000000000000" pitchFamily="2" charset="-52"/>
              </a:rPr>
              <a:t>- получить опыт вступления в терапевтические отношения с клиентом, работы с ответственностью клиента, с чувственной сферой клиента, его жизненными установками,  использования техник клиентоцентрированной психотерапии.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C24700"/>
                </a:solidFill>
                <a:latin typeface="Montserrat" panose="00000500000000000000" pitchFamily="2" charset="-52"/>
              </a:rPr>
              <a:t>Тема 1.</a:t>
            </a:r>
            <a:r>
              <a:rPr lang="ru-RU" dirty="0">
                <a:solidFill>
                  <a:srgbClr val="C24700"/>
                </a:solidFill>
                <a:latin typeface="Montserrat" panose="00000500000000000000" pitchFamily="2" charset="-52"/>
              </a:rPr>
              <a:t> Общие представления о консультативном процессе.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C24700"/>
                </a:solidFill>
                <a:latin typeface="Montserrat" panose="00000500000000000000" pitchFamily="2" charset="-52"/>
              </a:rPr>
              <a:t>Тема 2.</a:t>
            </a:r>
            <a:r>
              <a:rPr lang="ru-RU" dirty="0">
                <a:solidFill>
                  <a:srgbClr val="C24700"/>
                </a:solidFill>
                <a:latin typeface="Montserrat" panose="00000500000000000000" pitchFamily="2" charset="-52"/>
              </a:rPr>
              <a:t> Особенности  консультативного процесса в психотехнической системе клиентоцентрированного консультирования и психотерапии </a:t>
            </a:r>
            <a:r>
              <a:rPr lang="ru-RU" dirty="0" err="1">
                <a:solidFill>
                  <a:srgbClr val="C24700"/>
                </a:solidFill>
                <a:latin typeface="Montserrat" panose="00000500000000000000" pitchFamily="2" charset="-52"/>
              </a:rPr>
              <a:t>К.Роджерса</a:t>
            </a:r>
            <a:r>
              <a:rPr lang="ru-RU" dirty="0">
                <a:solidFill>
                  <a:srgbClr val="C24700"/>
                </a:solidFill>
                <a:latin typeface="Montserrat" panose="00000500000000000000" pitchFamily="2" charset="-52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C24700"/>
                </a:solidFill>
                <a:latin typeface="Montserrat" panose="00000500000000000000" pitchFamily="2" charset="-52"/>
              </a:rPr>
              <a:t>Тема 3.</a:t>
            </a:r>
            <a:r>
              <a:rPr lang="ru-RU" dirty="0">
                <a:solidFill>
                  <a:srgbClr val="C24700"/>
                </a:solidFill>
                <a:latin typeface="Montserrat" panose="00000500000000000000" pitchFamily="2" charset="-52"/>
              </a:rPr>
              <a:t> Психотехническая практика клиентоцентрированного консультирования и психотерапии.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3125" y="274638"/>
            <a:ext cx="10694988" cy="61785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ИТОГОВАЯ АТТЕСТАЦИЯ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Защита проекта занятия, разработанного слушателем на основе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/>
          </p:nvPr>
        </p:nvSpPr>
        <p:spPr>
          <a:xfrm>
            <a:off x="615950" y="365125"/>
            <a:ext cx="10737850" cy="6008688"/>
          </a:xfrm>
        </p:spPr>
        <p:txBody>
          <a:bodyPr/>
          <a:lstStyle/>
          <a:p>
            <a:r>
              <a:rPr lang="ru-RU" sz="4000" b="1" i="1" smtClean="0"/>
              <a:t>педагогическая деятельность: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определение содержания, форм и технологий обучения в системе высшего и дополнительного образования;</a:t>
            </a:r>
            <a:br>
              <a:rPr lang="ru-RU" sz="4000" smtClean="0"/>
            </a:br>
            <a:r>
              <a:rPr lang="ru-RU" sz="4000" smtClean="0"/>
              <a:t>системное конструирование учебного материала, проектирование учебных занятий, организация коммуникации и взаимодействия в учебных группах;</a:t>
            </a:r>
            <a:br>
              <a:rPr lang="ru-RU" sz="4000" smtClean="0"/>
            </a:br>
            <a:r>
              <a:rPr lang="ru-RU" sz="4000" smtClean="0"/>
              <a:t>оценка и контроль эффективности обучения.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/>
          </p:nvPr>
        </p:nvSpPr>
        <p:spPr>
          <a:xfrm>
            <a:off x="615950" y="365125"/>
            <a:ext cx="10737850" cy="6008688"/>
          </a:xfrm>
        </p:spPr>
        <p:txBody>
          <a:bodyPr/>
          <a:lstStyle/>
          <a:p>
            <a:r>
              <a:rPr lang="ru-RU" b="1" i="1" smtClean="0"/>
              <a:t>педагогическая деятельность: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способен осуществлять педагогическую деятельность на основе новейших разработок в области образования и психологической науки и практики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6202363"/>
          </a:xfrm>
        </p:spPr>
        <p:txBody>
          <a:bodyPr/>
          <a:lstStyle/>
          <a:p>
            <a:r>
              <a:rPr lang="ru-RU" sz="2000" b="1" i="1" smtClean="0"/>
              <a:t/>
            </a:r>
            <a:br>
              <a:rPr lang="ru-RU" sz="2000" b="1" i="1" smtClean="0"/>
            </a:br>
            <a:r>
              <a:rPr lang="ru-RU" sz="3200" b="1" i="1" smtClean="0"/>
              <a:t>Выпускник 1-го университета должен обладать следующими компетенциями в педагогической деятельности: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2000" smtClean="0"/>
              <a:t>способностью и готовностью к:</a:t>
            </a:r>
            <a:br>
              <a:rPr lang="ru-RU" sz="2000" smtClean="0"/>
            </a:br>
            <a:r>
              <a:rPr lang="ru-RU" sz="2000" smtClean="0"/>
              <a:t>- разработке программ новых и совершенствованию учебных курсов по психологическим дисциплинам;</a:t>
            </a:r>
            <a:br>
              <a:rPr lang="ru-RU" sz="2000" smtClean="0"/>
            </a:br>
            <a:r>
              <a:rPr lang="ru-RU" sz="2000" smtClean="0"/>
              <a:t>- проектированию, реализации и оценке учебно-воспитательного процесса;</a:t>
            </a:r>
            <a:br>
              <a:rPr lang="ru-RU" sz="2000" smtClean="0"/>
            </a:br>
            <a:r>
              <a:rPr lang="ru-RU" sz="2000" smtClean="0"/>
              <a:t>- подготовке и проведению различных форм учебной деятельности с использованием современных методов активного обучения в системе дополнительного образования;</a:t>
            </a:r>
            <a:br>
              <a:rPr lang="ru-RU" sz="2000" smtClean="0"/>
            </a:br>
            <a:r>
              <a:rPr lang="ru-RU" sz="2000" smtClean="0"/>
              <a:t>- проектированию и реализации обучающих программ и инновационных технологий повышения квалификации и переподготовки психологических кадров (ПК-31);</a:t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1813" y="1704975"/>
            <a:ext cx="11129962" cy="36274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5400" b="1" spc="300" dirty="0"/>
              <a:t>Адрес электронной почты:</a:t>
            </a:r>
            <a:br>
              <a:rPr lang="ru-RU" altLang="ru-RU" sz="5400" b="1" spc="300" dirty="0"/>
            </a:br>
            <a:r>
              <a:rPr lang="ru-RU" altLang="ru-RU" sz="5400" spc="300" dirty="0"/>
              <a:t/>
            </a:r>
            <a:br>
              <a:rPr lang="ru-RU" altLang="ru-RU" sz="5400" spc="300" dirty="0"/>
            </a:br>
            <a:r>
              <a:rPr lang="en-US" altLang="ru-RU" sz="6000" spc="300" dirty="0">
                <a:solidFill>
                  <a:schemeClr val="accent1">
                    <a:lumMod val="75000"/>
                  </a:schemeClr>
                </a:solidFill>
              </a:rPr>
              <a:t>kuzovkin_vi@mail.ru</a:t>
            </a:r>
            <a:r>
              <a:rPr lang="ru-RU" altLang="ru-RU" sz="6000" spc="3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6000" spc="3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6000" spc="300" dirty="0">
              <a:solidFill>
                <a:schemeClr val="accent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 txBox="1">
            <a:spLocks noGrp="1"/>
          </p:cNvSpPr>
          <p:nvPr/>
        </p:nvSpPr>
        <p:spPr>
          <a:xfrm>
            <a:off x="9601200" y="6356350"/>
            <a:ext cx="784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EE3DF5-6182-44C3-AF1E-210EC295813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4450" name="Picture 4" descr="Он-лайн конф модальн КЦП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12192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568950" y="1387475"/>
            <a:ext cx="6472238" cy="3852863"/>
          </a:xfrm>
        </p:spPr>
        <p:txBody>
          <a:bodyPr anchor="b"/>
          <a:lstStyle/>
          <a:p>
            <a:pPr algn="ctr" eaLnBrk="1" hangingPunct="1"/>
            <a:r>
              <a:rPr lang="ru-RU" altLang="ru-RU" sz="4000" b="1" smtClean="0">
                <a:solidFill>
                  <a:srgbClr val="FF0000"/>
                </a:solidFill>
                <a:latin typeface="Arial Narrow" pitchFamily="34" charset="0"/>
              </a:rPr>
              <a:t>Курс «Теория и практика консультативной психологии:</a:t>
            </a:r>
            <a:br>
              <a:rPr lang="ru-RU" altLang="ru-RU" sz="4000" b="1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altLang="ru-RU" sz="4000" b="1" smtClean="0">
                <a:solidFill>
                  <a:srgbClr val="FF0000"/>
                </a:solidFill>
                <a:latin typeface="Arial Narrow" pitchFamily="34" charset="0"/>
              </a:rPr>
              <a:t>клиентоцентрированный подход»</a:t>
            </a:r>
            <a:br>
              <a:rPr lang="ru-RU" altLang="ru-RU" sz="4000" b="1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altLang="ru-RU" sz="3200" b="1" smtClean="0">
                <a:solidFill>
                  <a:srgbClr val="FF0000"/>
                </a:solidFill>
              </a:rPr>
              <a:t/>
            </a:r>
            <a:br>
              <a:rPr lang="ru-RU" altLang="ru-RU" sz="3200" b="1" smtClean="0">
                <a:solidFill>
                  <a:srgbClr val="FF0000"/>
                </a:solidFill>
              </a:rPr>
            </a:br>
            <a:r>
              <a:rPr lang="ru-RU" altLang="ru-RU" sz="3200" b="1" smtClean="0">
                <a:solidFill>
                  <a:srgbClr val="FF0000"/>
                </a:solidFill>
              </a:rPr>
              <a:t>(512 часов)</a:t>
            </a:r>
            <a:endParaRPr lang="ru-RU" sz="3200" b="1" smtClean="0">
              <a:solidFill>
                <a:schemeClr val="accent1"/>
              </a:solidFill>
            </a:endParaRPr>
          </a:p>
        </p:txBody>
      </p:sp>
      <p:sp>
        <p:nvSpPr>
          <p:cNvPr id="105474" name="TextBox 5"/>
          <p:cNvSpPr txBox="1">
            <a:spLocks noChangeArrowheads="1"/>
          </p:cNvSpPr>
          <p:nvPr/>
        </p:nvSpPr>
        <p:spPr bwMode="auto">
          <a:xfrm>
            <a:off x="5981700" y="5614988"/>
            <a:ext cx="56467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/>
              <a:t>Начало очередного курса – </a:t>
            </a:r>
            <a:br>
              <a:rPr lang="ru-RU" altLang="ru-RU" sz="2800" b="1"/>
            </a:br>
            <a:r>
              <a:rPr lang="ru-RU" altLang="ru-RU" sz="2800" b="1"/>
              <a:t>4 апреля 2025 года</a:t>
            </a:r>
            <a:endParaRPr lang="ru-RU" sz="2800"/>
          </a:p>
        </p:txBody>
      </p:sp>
      <p:pic>
        <p:nvPicPr>
          <p:cNvPr id="105475" name="Picture 4" descr="2024-12-15_06-07-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192088"/>
            <a:ext cx="5208588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98450"/>
            <a:ext cx="11537950" cy="6338888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Информация о курсе 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«Теория и практика консультативной психологии:</a:t>
            </a:r>
            <a:b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клиентоцентрированный подход»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на сайте Первого университета </a:t>
            </a:r>
            <a:r>
              <a:rPr lang="ru-RU" altLang="ru-RU" sz="3600" smtClean="0">
                <a:latin typeface="Arial Black" pitchFamily="34" charset="0"/>
              </a:rPr>
              <a:t/>
            </a:r>
            <a:br>
              <a:rPr lang="ru-RU" altLang="ru-RU" sz="3600" smtClean="0">
                <a:latin typeface="Arial Black" pitchFamily="34" charset="0"/>
              </a:rPr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4000" smtClean="0">
                <a:hlinkClick r:id="rId2"/>
              </a:rPr>
              <a:t>https://firstpsyuniver.getcourse.ru/theoryandpractice-kuzovkin-prof</a:t>
            </a: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 </a:t>
            </a: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30 сентября 2024 года было проведено</a:t>
            </a:r>
            <a:b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открытое занятие, запись доступна</a:t>
            </a:r>
            <a:endParaRPr lang="ru-RU" altLang="ru-RU" sz="4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4" descr="2024-12-15_06-10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800"/>
            <a:ext cx="121920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1403</Words>
  <Application>Microsoft Office PowerPoint</Application>
  <PresentationFormat>Произвольный</PresentationFormat>
  <Paragraphs>78</Paragraphs>
  <Slides>39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Arial</vt:lpstr>
      <vt:lpstr>Calibri Light</vt:lpstr>
      <vt:lpstr>Calibri</vt:lpstr>
      <vt:lpstr>Arial Narrow</vt:lpstr>
      <vt:lpstr>Times New Roman</vt:lpstr>
      <vt:lpstr>Arial Black</vt:lpstr>
      <vt:lpstr>Wingdings</vt:lpstr>
      <vt:lpstr>Montserrat</vt:lpstr>
      <vt:lpstr>Тема Office</vt:lpstr>
      <vt:lpstr>CorelDRAW</vt:lpstr>
      <vt:lpstr>Заседание Комитета направлений и методов (модальностей) психотерапии  Общероссийской профессиональной психотерапевтической лиги    18 декабря 2024года </vt:lpstr>
      <vt:lpstr>Особенности курса профессиональной переподготовки  «Методика преподавания курсов  по психологическому консультированию и психотерапии  в системе дополнительного образования»   18 декабря 2024года </vt:lpstr>
      <vt:lpstr>Слайд 3</vt:lpstr>
      <vt:lpstr>Слайд 4</vt:lpstr>
      <vt:lpstr>Слайд 5</vt:lpstr>
      <vt:lpstr>Слайд 6</vt:lpstr>
      <vt:lpstr>Курс «Теория и практика консультативной психологии: клиентоцентрированный подход»  (512 часов)</vt:lpstr>
      <vt:lpstr>Информация о курсе   «Теория и практика консультативной психологии: клиентоцентрированный подход»  на сайте Первого университета   https://firstpsyuniver.getcourse.ru/theoryandpractice-kuzovkin-prof  ВАЖНО!!! 30 сентября 2024 года было проведено открытое занятие, запись доступна</vt:lpstr>
      <vt:lpstr>Слайд 9</vt:lpstr>
      <vt:lpstr>Вводная часть</vt:lpstr>
      <vt:lpstr>Слайд 11</vt:lpstr>
      <vt:lpstr>Цитата из доклада Виктора Викторовича Макарова на съезде ОППЛ: «Еще одна направленность деятельности в системе образования в ОППЛ — подготовка педагогических кадров для образовательной деятельности. Запущен курс «Методика преподавания курсов по психологическому консультированию и психотерапии в системе высшего и дополнительного образования». Такой курс будет проходить на главном образовательном портале ОППЛ и СРО —  в Первом Университете.» </vt:lpstr>
      <vt:lpstr>Слайд 13</vt:lpstr>
      <vt:lpstr>ПОЛОЖЕНИЕ  об аккредитации специалистов  в рамках выбранной ими модальности (метода) психотерапии или психологического консультирования  в саморегулируемой организации «Национальная Ассоциация развития психотерапевтической и психологической науки и практики  «Союз психотерапевтов и психологов»  </vt:lpstr>
      <vt:lpstr>2.1. Непрерывное образование специалиста – это образование врачей и психологов, которое начинается после получения специальности в высших образовательных организациях профессионального образования, и продолжается непрерывно в течение всей жизни. Это дополнительное профессиональное образование, которое осуществляется посредством реализации программ повышения квалификации и профессиональной переподготовки.  </vt:lpstr>
      <vt:lpstr>2.2. Аккредитация специалиста – процедура определения соответствия готовности лица, получившего высшее медицинское или психологическое образование, и закончившего учебу по программам повышения квалификации и профессиональной переподготовки в рамках выбранной им модальности (метода) психотерапии или психологического консультирования, к осуществлению деятельности по специальности «психотерапевт», либо «психолог-консультант» в рамках выбранной модальности.</vt:lpstr>
      <vt:lpstr>2.3. Первичная специализированная аккредитация – аккредитация в выбранной модальности (метода) психотерапии или психологического консультирования для выпускников вузов, которые получили высшее медицинское и/или психологическое образование в Государствнных образовательных организациях высшего образования уровня «специалитет», то есть, прошедшие классическую одноуровневую систему образования, а также уровней ординатуры, бакалавриата, магистратуры и аспирантуры, и закончившие учебу по программам профессиональной переподготовки в рамках выбранной ими модальности (метода) психотерапии или психологического консультирования. Данная аккредитация может даваться и лицам с дипломами, полученными в негосударственных образовательных организациях высшего образования и за рубежом, но признанными по договору с СРО. </vt:lpstr>
      <vt:lpstr>2.4. Периодическая аккредитация – аккредитация в выбранной модальности (метода) психотерапии или психологического консультирования для специалистов, продолжающих освоение программ повышения квалификации и профессиональной переподготовки, обеспечивающих непрерывное совершенствование их профессиональных знаний и навыков в течение всей жизни, а также постоянное повышение профессионального уровня, расширение квалификации и подтверждение своей квалификации для ведения профессиональной деятельности.</vt:lpstr>
      <vt:lpstr>4.1. В рамках СРО все желающие того (см.п. 2.3) проходят первичную специализирванную аккредитацию.  4.2. После прохождения первичной специализирванной аккредитации, обозначенные категории специалистов попадают в систему непрерывного медицинского и/или психологического образования. В дальнейшем для них формируется индивидуальный план обучения в рамках соответствующей модальности (метода), который включает от 72 до 144 часов (по решению аккредитационной комиссии), которые он должен набрать за 3 года. И по итогам учебы он проходит последующую – периодическую аккредитацию, подтверждая свою квалификацию. </vt:lpstr>
      <vt:lpstr>Основная часть</vt:lpstr>
      <vt:lpstr>Информация о курсе   «Методика преподавания курсов  по психологическому консультированию и психотерапии в системе дополнительного образования»   В январе месяце будет размещена на сайте Первого университета </vt:lpstr>
      <vt:lpstr>2002-2010 Проведение занятий со студентами, обучающимися в системе специалитета по программе «Психология» по дисциплине «Методика преподавния психологии» 2008-2010 Проведение занятий со студентами, обучающимися в системе магистратуры по программе «Психология» по дисциплине «Преподавание психологии в системе высшего и дополнительного образования» 2012-2020  Проведение занятий со студентами, обучающимися в системе магистратуры по программе «Психология» по дисциплине «Методика преподавания курсов по психологическому консультированию и психотерапии в системе высшего и дополнительного образования»  2009-2017 Проведение занятий со слушателями, обучающимися в системе профессиональной переподготовки преподавателей Академии Генерального штаба по дисциплине «Технологии профессионально ориентированного обучения».  </vt:lpstr>
      <vt:lpstr>Слайд 23</vt:lpstr>
      <vt:lpstr>Слайд 24</vt:lpstr>
      <vt:lpstr>О чем эта программа?</vt:lpstr>
      <vt:lpstr>После освоения программы Вы:</vt:lpstr>
      <vt:lpstr>После освоения программы Вы:</vt:lpstr>
      <vt:lpstr>Сформированная профессиональная идентичность преподавателя практико-ориентированных курсов  – в важнейший результат освоения курса!!!</vt:lpstr>
      <vt:lpstr>В каждой модальности должны разрабатываться:</vt:lpstr>
      <vt:lpstr>Дополнительная профессиональная программа (ДПП) – это образовательная программа повышения квалификации или профессиональной переподготовки, представляющая собой комплекс основных характеристик образования (объем, содержание, планируемые результаты), организационно-педагогических условий, форм аттестации, которые формализованы посредством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материалов. </vt:lpstr>
      <vt:lpstr>Слайд 31</vt:lpstr>
      <vt:lpstr>Тематические модули</vt:lpstr>
      <vt:lpstr>Тематические модули</vt:lpstr>
      <vt:lpstr>Модуль 1. Консультативная психология как отрасль психологического знания</vt:lpstr>
      <vt:lpstr>Модуль 6.  Практика психологического консультирования: клиентоцентрированный подход</vt:lpstr>
      <vt:lpstr>ИТОГОВАЯ АТТЕСТАЦИЯ  Защита проекта занятия, разработанного слушателем на основе  </vt:lpstr>
      <vt:lpstr>педагогическая деятельность: определение содержания, форм и технологий обучения в системе высшего и дополнительного образования; системное конструирование учебного материала, проектирование учебных занятий, организация коммуникации и взаимодействия в учебных группах; оценка и контроль эффективности обучения.</vt:lpstr>
      <vt:lpstr>педагогическая деятельность: способен осуществлять педагогическую деятельность на основе новейших разработок в области образования и психологической науки и практики</vt:lpstr>
      <vt:lpstr> Выпускник 1-го университета должен обладать следующими компетенциями в педагогической деятельности: способностью и готовностью к: - разработке программ новых и совершенствованию учебных курсов по психологическим дисциплинам; - проектированию, реализации и оценке учебно-воспитательного процесса; - подготовке и проведению различных форм учебной деятельности с использованием современных методов активного обучения в системе дополнительного образования; - проектированию и реализации обучающих программ и инновационных технологий повышения квалификации и переподготовки психологических кадров (ПК-31);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68</cp:revision>
  <dcterms:created xsi:type="dcterms:W3CDTF">2024-10-27T12:28:57Z</dcterms:created>
  <dcterms:modified xsi:type="dcterms:W3CDTF">2024-12-18T04:35:42Z</dcterms:modified>
</cp:coreProperties>
</file>