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0"/>
  </p:notesMasterIdLst>
  <p:sldIdLst>
    <p:sldId id="417" r:id="rId3"/>
    <p:sldId id="418" r:id="rId4"/>
    <p:sldId id="256" r:id="rId5"/>
    <p:sldId id="391" r:id="rId6"/>
    <p:sldId id="421" r:id="rId7"/>
    <p:sldId id="411" r:id="rId8"/>
    <p:sldId id="412" r:id="rId9"/>
    <p:sldId id="423" r:id="rId10"/>
    <p:sldId id="424" r:id="rId11"/>
    <p:sldId id="414" r:id="rId12"/>
    <p:sldId id="415" r:id="rId13"/>
    <p:sldId id="416" r:id="rId14"/>
    <p:sldId id="420" r:id="rId15"/>
    <p:sldId id="386" r:id="rId16"/>
    <p:sldId id="392" r:id="rId17"/>
    <p:sldId id="395" r:id="rId18"/>
    <p:sldId id="399" r:id="rId19"/>
    <p:sldId id="422" r:id="rId20"/>
    <p:sldId id="398" r:id="rId21"/>
    <p:sldId id="396" r:id="rId22"/>
    <p:sldId id="397" r:id="rId23"/>
    <p:sldId id="387" r:id="rId24"/>
    <p:sldId id="400" r:id="rId25"/>
    <p:sldId id="406" r:id="rId26"/>
    <p:sldId id="401" r:id="rId27"/>
    <p:sldId id="403" r:id="rId28"/>
    <p:sldId id="36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3" d="100"/>
          <a:sy n="83" d="100"/>
        </p:scale>
        <p:origin x="-333" y="6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>
                <a:latin typeface="Arial"/>
              </a:rPr>
              <a:t>Для правки формата примечаний щёлкните мышью</a:t>
            </a:r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>
                <a:latin typeface="Times New Roman"/>
              </a:rPr>
              <a:t>&lt;заголовок&gt;</a:t>
            </a:r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11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4D1831D-0066-4F0E-94F3-A7F938005450}" type="slidenum">
              <a:rPr lang="ru-RU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785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15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16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20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4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5E5DDC6-4DF5-4657-9D64-9FE8BB7B6E97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22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23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24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25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26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27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176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836AB3C-11D5-4172-A037-83769FC0A594}" type="slidenum">
              <a:rPr lang="ru-RU" sz="1200" strike="noStrike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Рисунок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2308225"/>
            <a:ext cx="7904163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F031A-0D55-4731-9F63-1506BA94D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Рисунок 69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Рисунок 70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finans-bablo.ru/kak-stat-finansovo-nezavisimym-i-uspeshnym-chelovekom.html" TargetMode="Externa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59"/>
          <p:cNvSpPr>
            <a:spLocks noGrp="1"/>
          </p:cNvSpPr>
          <p:nvPr>
            <p:ph type="ctrTitle"/>
          </p:nvPr>
        </p:nvSpPr>
        <p:spPr>
          <a:xfrm>
            <a:off x="327025" y="2195513"/>
            <a:ext cx="8643938" cy="20478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ФИНАНСОВАЯ ГРАМОТНОСТЬ СПЕЦИАЛИСТА ПОМОГАЮЩЕЙ ПРОФЕССИИ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1800" dirty="0" smtClean="0">
                <a:solidFill>
                  <a:srgbClr val="C00000"/>
                </a:solidFill>
              </a:rPr>
              <a:t>комитет методов и модальностей ППЛ </a:t>
            </a:r>
            <a:br>
              <a:rPr lang="ru-RU" sz="1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23 декабря 2020</a:t>
            </a:r>
          </a:p>
        </p:txBody>
      </p:sp>
      <p:sp>
        <p:nvSpPr>
          <p:cNvPr id="3075" name="Shape 160"/>
          <p:cNvSpPr>
            <a:spLocks noGrp="1"/>
          </p:cNvSpPr>
          <p:nvPr>
            <p:ph type="subTitle" sz="quarter" idx="1"/>
          </p:nvPr>
        </p:nvSpPr>
        <p:spPr>
          <a:xfrm>
            <a:off x="285750" y="5214938"/>
            <a:ext cx="8643938" cy="911225"/>
          </a:xfrm>
        </p:spPr>
        <p:txBody>
          <a:bodyPr/>
          <a:lstStyle/>
          <a:p>
            <a:pPr defTabSz="171450">
              <a:lnSpc>
                <a:spcPct val="90000"/>
              </a:lnSpc>
              <a:spcBef>
                <a:spcPct val="0"/>
              </a:spcBef>
            </a:pPr>
            <a:r>
              <a:rPr lang="ru-RU" sz="2000" smtClean="0"/>
              <a:t> </a:t>
            </a:r>
          </a:p>
          <a:p>
            <a:pPr defTabSz="171450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1700" b="1" smtClean="0">
                <a:solidFill>
                  <a:srgbClr val="002060"/>
                </a:solidFill>
              </a:rPr>
              <a:t>Лаврова Нина Михайловна, </a:t>
            </a:r>
          </a:p>
          <a:p>
            <a:pPr algn="just" defTabSz="171450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1300" b="1" smtClean="0">
                <a:solidFill>
                  <a:srgbClr val="002060"/>
                </a:solidFill>
              </a:rPr>
              <a:t>Личный терапевт адвайзер и супервизор ОППЛ, руководитель комитета по медиации ППЛ, руководитель модальности Системная семейная психотерапия восточная версия (ССТВВ)</a:t>
            </a:r>
          </a:p>
        </p:txBody>
      </p:sp>
      <p:pic>
        <p:nvPicPr>
          <p:cNvPr id="3076" name="LogoPPL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12700"/>
            <a:ext cx="1565275" cy="18161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3077" name="logo-s_p_n_p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613" y="588963"/>
            <a:ext cx="3016250" cy="6651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600" b="1" smtClean="0"/>
              <a:t>Каким образом </a:t>
            </a:r>
            <a:r>
              <a:rPr lang="ru-RU" sz="3600" b="1" dirty="0" smtClean="0"/>
              <a:t>Ваша </a:t>
            </a:r>
            <a:r>
              <a:rPr lang="ru-RU" sz="3600" b="1" smtClean="0"/>
              <a:t>деятельность  </a:t>
            </a:r>
            <a:r>
              <a:rPr lang="ru-RU" sz="3600" b="1" dirty="0" smtClean="0"/>
              <a:t>оформляется и регистрируется?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600" b="1" dirty="0" smtClean="0"/>
              <a:t>Какое налогообложение Вашей деятельности? 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600" b="1" dirty="0" smtClean="0"/>
              <a:t>Какой договор Вы оформляете с клиентом? Имеется ли у Вас приложение в смартфоне или ККТ (как у ИП или </a:t>
            </a:r>
            <a:r>
              <a:rPr lang="ru-RU" sz="3600" b="1" dirty="0" err="1" smtClean="0"/>
              <a:t>юрлиц</a:t>
            </a:r>
            <a:r>
              <a:rPr lang="ru-RU" sz="3600" b="1" dirty="0" smtClean="0"/>
              <a:t>)?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3600" b="1" dirty="0" smtClean="0"/>
              <a:t>Знаете ли Вы рынок своих услуг?</a:t>
            </a:r>
          </a:p>
          <a:p>
            <a:r>
              <a:rPr lang="ru-RU" sz="3600" b="1" dirty="0" smtClean="0"/>
              <a:t>Сколько стоит Ваша услуга?</a:t>
            </a:r>
          </a:p>
          <a:p>
            <a:r>
              <a:rPr lang="ru-RU" sz="3600" b="1" dirty="0" smtClean="0"/>
              <a:t>Кто ее продает?</a:t>
            </a:r>
          </a:p>
          <a:p>
            <a:r>
              <a:rPr lang="ru-RU" sz="3600" b="1" dirty="0" smtClean="0"/>
              <a:t>Продаете ли Вы услуги </a:t>
            </a:r>
            <a:r>
              <a:rPr lang="ru-RU" sz="3600" b="1" smtClean="0"/>
              <a:t>«пакетом»?</a:t>
            </a:r>
            <a:endParaRPr lang="ru-RU" sz="3600" b="1" dirty="0" smtClean="0"/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200" b="1" dirty="0" smtClean="0">
                <a:solidFill>
                  <a:srgbClr val="FF0000"/>
                </a:solidFill>
              </a:rPr>
              <a:t>Статистика по уровню финансовой образованности населения России В 2015 году </a:t>
            </a:r>
          </a:p>
          <a:p>
            <a:r>
              <a:rPr lang="ru-RU" sz="1200" dirty="0" smtClean="0"/>
              <a:t>Министерство финансов РФ провело исследование, в котором оценило уровень знаний населения России в вопросах финансовой сферы. Участники были в возрасте от 14 до 79 лет. Получены интересные результаты: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24 % опрошенных на вопрос о том, имеют ли они хоть какую-то сумму на непредвиденные расходы, ответили “Нет”; 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только 20 % уверены в справедливом разрешении спора или конфликта с финансовым учреждением (банком, страховой компанией); 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37 % опрошенных из тех, кто брал какие-то виды кредитов, не сравнивали эти банковские продукты между собой, не выбирали лучшее предложение;</a:t>
            </a:r>
          </a:p>
          <a:p>
            <a:pPr marL="342900" indent="-342900">
              <a:buAutoNum type="arabicPeriod"/>
            </a:pPr>
            <a:r>
              <a:rPr lang="ru-RU" sz="1200" dirty="0" smtClean="0"/>
              <a:t> 70 % опрошенных считают, что государство отвечает за достойный уровень пенсии человека.</a:t>
            </a:r>
            <a:br>
              <a:rPr lang="ru-RU" sz="1200" dirty="0" smtClean="0"/>
            </a:br>
            <a:r>
              <a:rPr lang="ru-RU" sz="1200" dirty="0" smtClean="0"/>
              <a:t>Источник: https://iklife.ru/finansy/finansovaya-gramotnost-chto-eto-takoe-i-zachem-ona-nuzhna.html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8593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Это плохие результаты, но есть и хорошие: </a:t>
            </a:r>
          </a:p>
          <a:p>
            <a:r>
              <a:rPr lang="ru-RU" sz="1600" dirty="0" smtClean="0"/>
              <a:t>64 % понимают, что чем выше доходность, тем выше риск; наметилась положительная тенденция почти по всем вопросам анкеты по сравнению с 2013 годом, когда проводили первые исследования.</a:t>
            </a:r>
            <a:br>
              <a:rPr lang="ru-RU" sz="1600" dirty="0" smtClean="0"/>
            </a:br>
            <a:r>
              <a:rPr lang="ru-RU" sz="1600" dirty="0" smtClean="0"/>
              <a:t>Источник: https://iklife.ru/finansy/finansovaya-gramotnost-chto-eto-takoe-i-zachem-ona-nuzhna.html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Финансово грамотный человек</a:t>
            </a:r>
            <a:r>
              <a:rPr lang="ru-RU" dirty="0" smtClean="0"/>
              <a:t> —  это человек, который:</a:t>
            </a:r>
          </a:p>
          <a:p>
            <a:r>
              <a:rPr lang="ru-RU" dirty="0" smtClean="0"/>
              <a:t>умеет обращаться с денежными инструментами;</a:t>
            </a:r>
          </a:p>
          <a:p>
            <a:r>
              <a:rPr lang="ru-RU" dirty="0" smtClean="0"/>
              <a:t>ведет учет доходов и расходов;</a:t>
            </a:r>
          </a:p>
          <a:p>
            <a:r>
              <a:rPr lang="ru-RU" dirty="0" smtClean="0"/>
              <a:t>живет по средствам и грамотно планирует свои расходы;</a:t>
            </a:r>
          </a:p>
          <a:p>
            <a:r>
              <a:rPr lang="ru-RU" dirty="0" smtClean="0"/>
              <a:t>имеет подушку «безопасности», и минимум 10% своего дохода оставляют на инвестиции;</a:t>
            </a:r>
          </a:p>
          <a:p>
            <a:r>
              <a:rPr lang="ru-RU" dirty="0" smtClean="0"/>
              <a:t>не берут необдуманные кредиты и тщательно продумывают все свои вложения и инвестиции;</a:t>
            </a:r>
          </a:p>
          <a:p>
            <a:r>
              <a:rPr lang="ru-RU" dirty="0" smtClean="0"/>
              <a:t>всегда в курсе экономической обстановке в стране.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1142984"/>
            <a:ext cx="4572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Основные понятия финансовой грамотности</a:t>
            </a:r>
          </a:p>
          <a:p>
            <a:r>
              <a:rPr lang="ru-RU" dirty="0" smtClean="0"/>
              <a:t>Основными понятиями финансовой грамотности являются актив, пассив и денежный поток. А также плохой долг и хороший долг.</a:t>
            </a:r>
          </a:p>
          <a:p>
            <a:r>
              <a:rPr lang="ru-RU" b="1" i="1" dirty="0" smtClean="0"/>
              <a:t>Активы</a:t>
            </a:r>
            <a:r>
              <a:rPr lang="ru-RU" dirty="0" smtClean="0"/>
              <a:t> – это то, что приносит деньги в ваш бюджет. Или то, что в будущем при продаже принесет доход. Например, недвижимость, акции, паи в </a:t>
            </a:r>
            <a:r>
              <a:rPr lang="ru-RU" dirty="0" err="1" smtClean="0"/>
              <a:t>ПиФ</a:t>
            </a:r>
            <a:r>
              <a:rPr lang="ru-RU" dirty="0" smtClean="0"/>
              <a:t>, депозиты в банке, имущество, сданное в аренду и т.д..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1142983"/>
            <a:ext cx="457201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Основные понятия финансовой грамотности</a:t>
            </a:r>
          </a:p>
          <a:p>
            <a:endParaRPr lang="ru-RU" dirty="0" smtClean="0"/>
          </a:p>
          <a:p>
            <a:r>
              <a:rPr lang="ru-RU" b="1" i="1" dirty="0" smtClean="0"/>
              <a:t>Пассивы </a:t>
            </a:r>
            <a:r>
              <a:rPr lang="ru-RU" dirty="0" smtClean="0"/>
              <a:t>– это то, что вынимает деньги из вашего кармана. Например, дом, в котором вы живете; автомобиль, на котором ездите; банковские кредиты, за которые вы выплачиваете проценты и т.п.. Другими словами, это то имущество, за пользование которыми приходится вкладывать денежные средства.</a:t>
            </a:r>
          </a:p>
          <a:p>
            <a:r>
              <a:rPr lang="ru-RU" b="1" i="1" dirty="0" smtClean="0"/>
              <a:t>Денежный поток </a:t>
            </a:r>
            <a:r>
              <a:rPr lang="ru-RU" dirty="0" smtClean="0"/>
              <a:t>– это разница между активами и пассивами. То есть, из совокупного дохода за месяц необходимо вычесть сумму всех расходов за месяц. Он может быть положительным, отрицательным и нулевым. Финансово грамотный человек всеми силами будет стремиться сократить пассивы, а активы, наоборот, увеличить, так как он уверен, что именно активы способны сделать его богатым.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72084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Существует три вида доходов:</a:t>
            </a:r>
          </a:p>
          <a:p>
            <a:r>
              <a:rPr lang="ru-RU" b="1" i="1" dirty="0" smtClean="0"/>
              <a:t>заработанный</a:t>
            </a:r>
            <a:r>
              <a:rPr lang="ru-RU" dirty="0" smtClean="0"/>
              <a:t> – это денежные средства, получаемые за выполнение определенных работ или </a:t>
            </a:r>
            <a:r>
              <a:rPr lang="ru-RU" smtClean="0"/>
              <a:t>видов деятельности (ОКВЭД) </a:t>
            </a:r>
            <a:r>
              <a:rPr lang="ru-RU" dirty="0" smtClean="0"/>
              <a:t>(основной вид заработка населения).</a:t>
            </a:r>
          </a:p>
          <a:p>
            <a:r>
              <a:rPr lang="ru-RU" b="1" i="1" dirty="0" smtClean="0"/>
              <a:t>«портфельный»</a:t>
            </a:r>
            <a:r>
              <a:rPr lang="ru-RU" dirty="0" smtClean="0"/>
              <a:t> — это доход, полученный от разных акций, облигаций, ценных бумаг и т.д..</a:t>
            </a:r>
          </a:p>
          <a:p>
            <a:r>
              <a:rPr lang="ru-RU" b="1" i="1" dirty="0" smtClean="0"/>
              <a:t>пассивный</a:t>
            </a:r>
            <a:r>
              <a:rPr lang="ru-RU" dirty="0" smtClean="0"/>
              <a:t> – это доход, полученный от имеющихся в наличии пассивов. Например, от квартиры, сданной в аренду и т.п..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Лаврова Нина Михайловна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системный семейный психотерапевт, руководитель модальности Системная семейная психотерапия восточная версия</a:t>
            </a:r>
          </a:p>
        </p:txBody>
      </p:sp>
      <p:pic>
        <p:nvPicPr>
          <p:cNvPr id="4099" name="Picture 2" descr="C:\Users\Пользователь\Documents\Нина Лаврова\НИНА\практика\фото для сайта\ЛавроваН на сайт2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889250" y="1752600"/>
            <a:ext cx="41275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Как ни странно, но долги тоже имеют свою классификацию. Как в своих книгах писал </a:t>
            </a:r>
            <a:r>
              <a:rPr lang="ru-RU" dirty="0" err="1" smtClean="0"/>
              <a:t>Р.Киосаки</a:t>
            </a:r>
            <a:r>
              <a:rPr lang="ru-RU" dirty="0" smtClean="0"/>
              <a:t>, есть </a:t>
            </a:r>
            <a:r>
              <a:rPr lang="ru-RU" i="1" dirty="0" smtClean="0"/>
              <a:t>плохой долг </a:t>
            </a:r>
            <a:r>
              <a:rPr lang="ru-RU" dirty="0" smtClean="0"/>
              <a:t>и </a:t>
            </a:r>
            <a:r>
              <a:rPr lang="ru-RU" i="1" dirty="0" smtClean="0"/>
              <a:t>хороший долг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Плохой долг</a:t>
            </a:r>
            <a:r>
              <a:rPr lang="ru-RU" dirty="0" smtClean="0"/>
              <a:t> – это когда ты платишь по своим обязательствам. Например, ипотека на жилплощадь, в которой ты живешь.</a:t>
            </a:r>
          </a:p>
          <a:p>
            <a:r>
              <a:rPr lang="ru-RU" b="1" i="1" dirty="0" smtClean="0"/>
              <a:t>Хороший долг</a:t>
            </a:r>
            <a:r>
              <a:rPr lang="ru-RU" dirty="0" smtClean="0"/>
              <a:t> – это когда кто-то другой платит по твоим обязательствам. Например, квартира, взятая на ипотеку и сданная другим людям в аренду.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-10605611"/>
            <a:ext cx="4572000" cy="280692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Первое и самое важное</a:t>
            </a:r>
            <a:r>
              <a:rPr lang="ru-RU" dirty="0" smtClean="0"/>
              <a:t> – это учиться, учиться и еще раз учиться.</a:t>
            </a:r>
          </a:p>
          <a:p>
            <a:r>
              <a:rPr lang="ru-RU" dirty="0" smtClean="0"/>
              <a:t>Как ни крути, но без определенных знаний основ финансовой грамотности вы не сможете стать богатым и финансово свободным человеком. Делать то же и поступать так же, как сосед, это, как минимум, полный </a:t>
            </a:r>
            <a:r>
              <a:rPr lang="ru-RU" dirty="0" err="1" smtClean="0"/>
              <a:t>идиотизм</a:t>
            </a:r>
            <a:r>
              <a:rPr lang="ru-RU" dirty="0" smtClean="0"/>
              <a:t>, который не приведет ни к чему кроме, как к полному краху и </a:t>
            </a:r>
            <a:r>
              <a:rPr lang="ru-RU" dirty="0" err="1" smtClean="0"/>
              <a:t>обсмеиванию</a:t>
            </a:r>
            <a:r>
              <a:rPr lang="ru-RU" dirty="0" smtClean="0"/>
              <a:t>.  То время и деньги, которое вы потратите на самообразование, с лихвой окупятся в будущем. Если, конечно, эти знания вы будете применять на практике. Как говорится, между задницей и диваном ни один рубль не пролетит.</a:t>
            </a:r>
          </a:p>
          <a:p>
            <a:r>
              <a:rPr lang="ru-RU" b="1" i="1" dirty="0" smtClean="0"/>
              <a:t>Второе и необходимое</a:t>
            </a:r>
            <a:r>
              <a:rPr lang="ru-RU" dirty="0" smtClean="0"/>
              <a:t> – это следование определенным правилам, которые обязательно помогут вам </a:t>
            </a:r>
            <a:r>
              <a:rPr lang="ru-RU" u="sng" dirty="0" smtClean="0">
                <a:hlinkClick r:id="rId5"/>
              </a:rPr>
              <a:t>стать финансово независимым человеком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Спросите себя : «Смогу ли я без этого жить»</a:t>
            </a:r>
            <a:endParaRPr lang="ru-RU" dirty="0" smtClean="0"/>
          </a:p>
          <a:p>
            <a:r>
              <a:rPr lang="ru-RU" dirty="0" smtClean="0"/>
              <a:t>Бедный человек всегда гонится за кем-то. Такой же большой телевизор как у соседа; такая же крутая машина как у коллеги; такой же большой дом, как у друга. И все в кредит или в долг. Такая погоня за «показателями успешности» очень мешает разбогатеть человеку.</a:t>
            </a:r>
          </a:p>
          <a:p>
            <a:r>
              <a:rPr lang="ru-RU" dirty="0" smtClean="0"/>
              <a:t>Богатый человек, наоборот, никогда не станет покупать что-либо только потому, что это есть у соседа? Они несут большие расходы только тогда, когда могут это себе позволить. Когда их доходы в несколько раз начинают превышать расходы.</a:t>
            </a:r>
          </a:p>
          <a:p>
            <a:r>
              <a:rPr lang="ru-RU" b="1" i="1" dirty="0" smtClean="0"/>
              <a:t>Правило «заплати сначала себе»</a:t>
            </a:r>
            <a:endParaRPr lang="ru-RU" dirty="0" smtClean="0"/>
          </a:p>
          <a:p>
            <a:r>
              <a:rPr lang="ru-RU" dirty="0" smtClean="0"/>
              <a:t>Какой доход вы бы не получили и как бы вам тяжело не было, минимум 10% всего ежемесячного дохода необходимо отложить. То есть создать так называемую «подушку безопасности» и резервные средства, которые в будущем вы планируете инвестировать.</a:t>
            </a:r>
          </a:p>
          <a:p>
            <a:r>
              <a:rPr lang="ru-RU" b="1" i="1" dirty="0" smtClean="0"/>
              <a:t>Подушка безопасност</a:t>
            </a:r>
            <a:r>
              <a:rPr lang="ru-RU" dirty="0" smtClean="0"/>
              <a:t>и – это тот необходимый минимум денежных средств, на который вы сможете жить полгода, оставшись без дохода. Причем качество жизни не снижается.</a:t>
            </a:r>
          </a:p>
          <a:p>
            <a:r>
              <a:rPr lang="ru-RU" b="1" i="1" dirty="0" smtClean="0"/>
              <a:t>Составляйте финансовый план (на 5 лет и больше)</a:t>
            </a:r>
            <a:endParaRPr lang="ru-RU" dirty="0" smtClean="0"/>
          </a:p>
          <a:p>
            <a:r>
              <a:rPr lang="ru-RU" dirty="0" smtClean="0"/>
              <a:t>В привычку всех богатых людей входит составление личного финансового плана как краткосрочного (менее одного года), так и долгосрочного (на 5 лет и более). Все они ставят перед собой конкретные </a:t>
            </a:r>
            <a:r>
              <a:rPr lang="ru-RU" b="1" dirty="0" smtClean="0"/>
              <a:t>правильные цели</a:t>
            </a:r>
            <a:r>
              <a:rPr lang="ru-RU" dirty="0" smtClean="0"/>
              <a:t> (те цели, которые реально достичь) и четко следуют намеченному плану, внося при необходимости кое-какие коррективы.</a:t>
            </a:r>
          </a:p>
          <a:p>
            <a:r>
              <a:rPr lang="ru-RU" b="1" i="1" dirty="0" smtClean="0"/>
              <a:t>Изменить отношение к деньгам</a:t>
            </a:r>
            <a:endParaRPr lang="ru-RU" dirty="0" smtClean="0"/>
          </a:p>
          <a:p>
            <a:r>
              <a:rPr lang="ru-RU" dirty="0" smtClean="0"/>
              <a:t>Каждый человек должен понять, что деньги это не средство потребления, а средство управления и достижения поставленных пред тобой целей и задач. Деньги – это не просто бумажки, с которыми ходят в магазин, а финансы, правильное управление которыми приведет вас финансовой независимости.</a:t>
            </a:r>
          </a:p>
          <a:p>
            <a:r>
              <a:rPr lang="ru-RU" b="1" i="1" dirty="0" smtClean="0"/>
              <a:t>Правильное обращение с деньгами</a:t>
            </a:r>
            <a:endParaRPr lang="ru-RU" dirty="0" smtClean="0"/>
          </a:p>
          <a:p>
            <a:r>
              <a:rPr lang="ru-RU" dirty="0" smtClean="0"/>
              <a:t>Для начала необходимо просто начать вести учет доходов и расходов, начать тратить меньше полученного дохода, научиться разумно экономить (т.е. не бросаться на акции и распродажи и не скупать все что «дешево»).</a:t>
            </a:r>
          </a:p>
          <a:p>
            <a:r>
              <a:rPr lang="ru-RU" b="1" i="1" dirty="0" smtClean="0"/>
              <a:t>Инвестировать</a:t>
            </a:r>
            <a:endParaRPr lang="ru-RU" dirty="0" smtClean="0"/>
          </a:p>
          <a:p>
            <a:r>
              <a:rPr lang="ru-RU" dirty="0" smtClean="0"/>
              <a:t>Необходимо потихоньку начать осваивать инвестиции. Любой человек должен понять, что деньги могут работать и приносить при этом пассивный доход. Но инвестиции – это всегда риск и человек должен научиться управлять ими и диверсифицировать.</a:t>
            </a:r>
          </a:p>
          <a:p>
            <a:r>
              <a:rPr lang="ru-RU" b="1" i="1" dirty="0" smtClean="0"/>
              <a:t>Взаимовыгодные отношения с банками</a:t>
            </a:r>
            <a:endParaRPr lang="ru-RU" dirty="0" smtClean="0"/>
          </a:p>
          <a:p>
            <a:r>
              <a:rPr lang="ru-RU" dirty="0" smtClean="0"/>
              <a:t>Человек не должен бояться банков. Он должен с научится с ними сотрудничать и знать основные правила работы с банками. Необходимо четко понимать то, что кредиты – это постепенное скатывание в долговую яму.</a:t>
            </a:r>
          </a:p>
          <a:p>
            <a:r>
              <a:rPr lang="ru-RU" dirty="0" smtClean="0"/>
              <a:t>Из всего выше сказанного можно сказать то, что зная хотя бы основы финансовой грамотности, мы уже можем постепенно изменить свою жизнь к лучшему. Только не надо забывать превращать свои знания в действия.</a:t>
            </a:r>
          </a:p>
          <a:p>
            <a:r>
              <a:rPr lang="ru-RU" smtClean="0"/>
              <a:t> 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Знания </a:t>
            </a:r>
          </a:p>
          <a:p>
            <a:r>
              <a:rPr lang="ru-RU" dirty="0" smtClean="0"/>
              <a:t>Юридические: </a:t>
            </a:r>
          </a:p>
          <a:p>
            <a:r>
              <a:rPr lang="ru-RU" dirty="0" smtClean="0"/>
              <a:t>Как оформить свою деятельность?</a:t>
            </a:r>
          </a:p>
          <a:p>
            <a:r>
              <a:rPr lang="ru-RU" dirty="0" smtClean="0"/>
              <a:t>Что такое частная практика?</a:t>
            </a:r>
          </a:p>
          <a:p>
            <a:r>
              <a:rPr lang="ru-RU" dirty="0" smtClean="0"/>
              <a:t>Консультация?</a:t>
            </a:r>
          </a:p>
          <a:p>
            <a:r>
              <a:rPr lang="ru-RU" dirty="0" smtClean="0"/>
              <a:t>Психотерапия?</a:t>
            </a:r>
          </a:p>
          <a:p>
            <a:r>
              <a:rPr lang="ru-RU" dirty="0" err="1" smtClean="0"/>
              <a:t>Вебинар</a:t>
            </a:r>
            <a:r>
              <a:rPr lang="ru-RU" dirty="0" smtClean="0"/>
              <a:t>?</a:t>
            </a:r>
          </a:p>
          <a:p>
            <a:r>
              <a:rPr lang="ru-RU" dirty="0" smtClean="0"/>
              <a:t>Тренинг?</a:t>
            </a:r>
          </a:p>
          <a:p>
            <a:r>
              <a:rPr lang="ru-RU" dirty="0" smtClean="0"/>
              <a:t>Семинар-тренинг?</a:t>
            </a:r>
          </a:p>
          <a:p>
            <a:r>
              <a:rPr lang="ru-RU" dirty="0" smtClean="0"/>
              <a:t>Образовательный проект, программа?</a:t>
            </a:r>
          </a:p>
          <a:p>
            <a:r>
              <a:rPr lang="ru-RU" dirty="0" smtClean="0"/>
              <a:t>Что такое предпринимательская деятельность</a:t>
            </a:r>
          </a:p>
          <a:p>
            <a:r>
              <a:rPr lang="ru-RU" dirty="0" smtClean="0"/>
              <a:t>Что такое некоммерческая деятельность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/>
              <a:t>Федеральный закон "О проведении эксперимента по установлению специального налогового режима "Налог на профессиональный доход" в городе федерального значения Москве, в Московской и Калужской областях, а также в Республике Татарстан (Татарстан)" от 27.11.2018 N 422-ФЗ (последняя редакция)</a:t>
            </a:r>
          </a:p>
          <a:p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НАЛОГ </a:t>
            </a:r>
            <a:r>
              <a:rPr lang="ru-RU" b="1" dirty="0" smtClean="0"/>
              <a:t>НА ПРОФЕССИОНАЛЬНЫЙ ДОХОД (НПД)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/>
              <a:t> Предпринимательская деятельность</a:t>
            </a:r>
            <a:r>
              <a:rPr lang="ru-RU" dirty="0" smtClean="0"/>
              <a:t> – это самостоятельная деятельность лица (как юридического, так и физического). Она ведется в гражданском обороте, осуществляется от собственного имени, на свой риск и под собственную ответственность имущественного характера. Лицо должно направлять эту деятельность на систематическое получение прибыли.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86000" y="18593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 деятельности предпринимателя нельзя отнести ремесло, адвокатскую деятельность, частную деятельность нотариуса</a:t>
            </a:r>
            <a:r>
              <a:rPr lang="ru-RU" smtClean="0"/>
              <a:t>, медиатора, услуги </a:t>
            </a:r>
            <a:r>
              <a:rPr lang="ru-RU" dirty="0" smtClean="0"/>
              <a:t>по </a:t>
            </a:r>
            <a:r>
              <a:rPr lang="ru-RU" dirty="0" err="1" smtClean="0"/>
              <a:t>агроэкотуризму</a:t>
            </a:r>
            <a:r>
              <a:rPr lang="ru-RU" dirty="0" smtClean="0"/>
              <a:t>, деятельность лица по использованию своих ценных бумаг, банковского счета как платежа или сохранение денежных средств, разовую продажу физическим лицом на торговых площадках (рынок), где можно осуществлять торговлю в соответствии с законом.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РЕКОМЕНДАЦИИ: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Оформить свою деятельность как </a:t>
            </a:r>
            <a:r>
              <a:rPr lang="ru-RU" b="1" dirty="0" err="1" smtClean="0"/>
              <a:t>самозанятый</a:t>
            </a:r>
            <a:r>
              <a:rPr lang="ru-RU" b="1" dirty="0" smtClean="0"/>
              <a:t> (</a:t>
            </a:r>
            <a:r>
              <a:rPr lang="ru-RU" sz="1400" b="1" dirty="0" smtClean="0"/>
              <a:t>НАЛОГ НА ПРОФЕССИОНАЛЬНЫЙ ДОХОД (НПД)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ИП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Юридическое лицо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Юр.лицо – НКО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ПОЛЕЗНО: стать членом </a:t>
            </a:r>
            <a:r>
              <a:rPr lang="ru-RU" b="1" dirty="0" err="1" smtClean="0">
                <a:solidFill>
                  <a:srgbClr val="FF0000"/>
                </a:solidFill>
              </a:rPr>
              <a:t>Саморегулируемой</a:t>
            </a:r>
            <a:r>
              <a:rPr lang="ru-RU" b="1" dirty="0" smtClean="0">
                <a:solidFill>
                  <a:srgbClr val="FF0000"/>
                </a:solidFill>
              </a:rPr>
              <a:t> организации «Союз психотерапевтов и психологов» (315-ФЗ), СРО сама прописывает профессиональные стандарты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Заключать договоры с клиентами и соблюдать этические и </a:t>
            </a:r>
            <a:r>
              <a:rPr lang="ru-RU" b="1" dirty="0" err="1" smtClean="0">
                <a:solidFill>
                  <a:srgbClr val="FF0000"/>
                </a:solidFill>
              </a:rPr>
              <a:t>деонтологические</a:t>
            </a:r>
            <a:r>
              <a:rPr lang="ru-RU" b="1" dirty="0" smtClean="0">
                <a:solidFill>
                  <a:srgbClr val="FF0000"/>
                </a:solidFill>
              </a:rPr>
              <a:t> нормы профессиональной деятельности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772816"/>
            <a:ext cx="7796520" cy="4824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buFont typeface="Arial" pitchFamily="34" charset="0"/>
              <a:buChar char="•"/>
            </a:pPr>
            <a:endParaRPr lang="ru-RU" sz="2400" b="1" dirty="0" smtClean="0"/>
          </a:p>
          <a:p>
            <a:pPr algn="ctr"/>
            <a:r>
              <a:rPr lang="ru-RU" sz="2400" b="1" dirty="0" smtClean="0"/>
              <a:t>                     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«ДЕНЬГИ ЛИБО ГОСПОДСТВУЮТ НАД СВОИМ ОБЛАДАТЕЛЕМ, ЛИБО СЛУЖАТ ЕМУ»</a:t>
            </a:r>
          </a:p>
          <a:p>
            <a:pPr algn="ctr"/>
            <a:r>
              <a:rPr lang="ru-RU" sz="2400" b="1" dirty="0" smtClean="0"/>
              <a:t>Гораций</a:t>
            </a:r>
          </a:p>
          <a:p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148" name="CustomShape 2"/>
          <p:cNvSpPr/>
          <p:nvPr/>
        </p:nvSpPr>
        <p:spPr>
          <a:xfrm>
            <a:off x="504000" y="260648"/>
            <a:ext cx="8228520" cy="10081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dirty="0" smtClean="0">
                <a:solidFill>
                  <a:srgbClr val="0000FF"/>
                </a:solidFill>
                <a:latin typeface="Lucida Sans Unicode"/>
              </a:rPr>
              <a:t>СЕКРЕТЫ ФИНАНСОВОЙ УСТОЙЧИВОСТИ</a:t>
            </a:r>
            <a:endParaRPr dirty="0"/>
          </a:p>
        </p:txBody>
      </p:sp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212367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785918" y="576000"/>
            <a:ext cx="7106562" cy="3526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Lucida Sans Unicode"/>
              </a:rPr>
              <a:t> </a:t>
            </a:r>
            <a:endParaRPr dirty="0"/>
          </a:p>
        </p:txBody>
      </p:sp>
      <p:sp>
        <p:nvSpPr>
          <p:cNvPr id="117" name="CustomShape 2"/>
          <p:cNvSpPr/>
          <p:nvPr/>
        </p:nvSpPr>
        <p:spPr>
          <a:xfrm>
            <a:off x="1000100" y="1643050"/>
            <a:ext cx="7742860" cy="20487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ru-RU" sz="2600" strike="noStrike" dirty="0">
                <a:solidFill>
                  <a:srgbClr val="000000"/>
                </a:solidFill>
                <a:latin typeface="Constantia"/>
                <a:ea typeface="DejaVu Sans"/>
              </a:rPr>
              <a:t>«В серьезных делах </a:t>
            </a:r>
            <a:r>
              <a:rPr lang="ru-RU" sz="2600" strike="noStrike" dirty="0" smtClean="0">
                <a:solidFill>
                  <a:srgbClr val="000000"/>
                </a:solidFill>
                <a:latin typeface="Constantia"/>
                <a:ea typeface="DejaVu Sans"/>
              </a:rPr>
              <a:t>следует </a:t>
            </a:r>
            <a:r>
              <a:rPr lang="ru-RU" sz="2600" strike="noStrike" dirty="0">
                <a:solidFill>
                  <a:srgbClr val="000000"/>
                </a:solidFill>
                <a:latin typeface="Constantia"/>
                <a:ea typeface="DejaVu Sans"/>
              </a:rPr>
              <a:t>заботиться не столько о том</a:t>
            </a:r>
            <a:r>
              <a:rPr lang="ru-RU" sz="2600" strike="noStrike" dirty="0" smtClean="0">
                <a:solidFill>
                  <a:srgbClr val="000000"/>
                </a:solidFill>
                <a:latin typeface="Constantia"/>
                <a:ea typeface="DejaVu Sans"/>
              </a:rPr>
              <a:t>, чтобы </a:t>
            </a:r>
            <a:r>
              <a:rPr lang="ru-RU" sz="2600" strike="noStrike" dirty="0">
                <a:solidFill>
                  <a:srgbClr val="000000"/>
                </a:solidFill>
                <a:latin typeface="Constantia"/>
                <a:ea typeface="DejaVu Sans"/>
              </a:rPr>
              <a:t>создавать благоприятные возможности, сколько о том, чтобы их не упускать»</a:t>
            </a:r>
            <a:endParaRPr dirty="0"/>
          </a:p>
          <a:p>
            <a:pPr algn="r">
              <a:lnSpc>
                <a:spcPct val="100000"/>
              </a:lnSpc>
            </a:pPr>
            <a:r>
              <a:rPr lang="ru-RU" sz="2600" strike="noStrike" dirty="0">
                <a:solidFill>
                  <a:srgbClr val="000000"/>
                </a:solidFill>
                <a:latin typeface="Constantia"/>
                <a:ea typeface="DejaVu Sans"/>
              </a:rPr>
              <a:t>Ф. Ларошфуко </a:t>
            </a:r>
            <a:endParaRPr dirty="0"/>
          </a:p>
        </p:txBody>
      </p:sp>
      <p:pic>
        <p:nvPicPr>
          <p:cNvPr id="5121" name="Picture 1" descr="C:\Users\Public\Documents\Проект Лаврова Н.М\материалы для курса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2376264" cy="2601749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Финансовая</a:t>
            </a:r>
            <a:r>
              <a:rPr lang="ru-RU" dirty="0" smtClean="0"/>
              <a:t> </a:t>
            </a:r>
            <a:r>
              <a:rPr lang="ru-RU" b="1" dirty="0" smtClean="0"/>
              <a:t>грамотность</a:t>
            </a:r>
            <a:r>
              <a:rPr lang="ru-RU" dirty="0" smtClean="0"/>
              <a:t>  - </a:t>
            </a:r>
            <a:r>
              <a:rPr lang="ru-RU" smtClean="0"/>
              <a:t>это умение </a:t>
            </a:r>
            <a:r>
              <a:rPr lang="ru-RU" dirty="0" smtClean="0"/>
              <a:t>управлять финансовыми потоками (доходами и расходами), грамотно распределять деньги, т.е жить по средствам и правильно приумножать свой капитал (инвестировать).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Финансовая грамотность</a:t>
            </a:r>
            <a:r>
              <a:rPr lang="ru-RU" dirty="0" smtClean="0"/>
              <a:t> – это совокупность знаний в области финансов, а также умение распоряжаться собственными и заемными средствами. Грамотное взаимодействие с кредитными организациями, эффективное использование денежных инструментов, оценка экономического положения страны.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ЮРИДИЧЕСКАЯ ГРАМОТНОСТЬ:</a:t>
            </a:r>
            <a:br>
              <a:rPr lang="ru-RU" dirty="0" smtClean="0"/>
            </a:br>
            <a:r>
              <a:rPr lang="ru-RU" dirty="0" smtClean="0"/>
              <a:t>Гражданский кодекс РФ</a:t>
            </a:r>
          </a:p>
          <a:p>
            <a:r>
              <a:rPr lang="ru-RU" dirty="0" smtClean="0"/>
              <a:t>Семейный кодекс РФ</a:t>
            </a:r>
          </a:p>
          <a:p>
            <a:r>
              <a:rPr lang="ru-RU" dirty="0" smtClean="0"/>
              <a:t>Трудовой кодекс РФ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/>
              <a:t>КАК НАЗЫВАЕТСЯ ВАША ДЕЯТЕЛЬНОСТЬ?</a:t>
            </a:r>
          </a:p>
          <a:p>
            <a:r>
              <a:rPr lang="ru-RU" dirty="0" smtClean="0"/>
              <a:t>Услуга?</a:t>
            </a:r>
          </a:p>
          <a:p>
            <a:r>
              <a:rPr lang="ru-RU" dirty="0" smtClean="0"/>
              <a:t>Образовательная услуга?</a:t>
            </a:r>
          </a:p>
          <a:p>
            <a:r>
              <a:rPr lang="ru-RU" dirty="0" smtClean="0"/>
              <a:t>Консультативная услуга?</a:t>
            </a:r>
          </a:p>
          <a:p>
            <a:r>
              <a:rPr lang="ru-RU" dirty="0" smtClean="0"/>
              <a:t>Тренерская услуга?</a:t>
            </a:r>
          </a:p>
          <a:p>
            <a:r>
              <a:rPr lang="ru-RU" dirty="0" smtClean="0"/>
              <a:t>Медиация?  – это не предпринимательская деятельность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95536" y="1412776"/>
            <a:ext cx="7796520" cy="53285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b="1" dirty="0"/>
          </a:p>
        </p:txBody>
      </p:sp>
      <p:sp>
        <p:nvSpPr>
          <p:cNvPr id="148" name="CustomShape 2"/>
          <p:cNvSpPr/>
          <p:nvPr/>
        </p:nvSpPr>
        <p:spPr>
          <a:xfrm>
            <a:off x="1763688" y="332656"/>
            <a:ext cx="720080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100" b="1" smtClean="0">
                <a:solidFill>
                  <a:srgbClr val="0000FF"/>
                </a:solidFill>
                <a:latin typeface="Lucida Sans Unicode"/>
                <a:ea typeface="DejaVu Sans"/>
              </a:rPr>
              <a:t>Финансовая грамотность</a:t>
            </a:r>
            <a:r>
              <a:rPr lang="ru-RU" sz="4100" b="1" strike="noStrike" smtClean="0">
                <a:solidFill>
                  <a:srgbClr val="0000FF"/>
                </a:solidFill>
                <a:latin typeface="Lucida Sans Unicode"/>
                <a:ea typeface="DejaVu Sans"/>
              </a:rPr>
              <a:t> </a:t>
            </a:r>
            <a:endParaRPr dirty="0"/>
          </a:p>
        </p:txBody>
      </p:sp>
      <p:pic>
        <p:nvPicPr>
          <p:cNvPr id="62466" name="Picture 2" descr="http://zubec.ru/images/deskadts/users_photos/3/u4905_1417711840_1008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348880"/>
            <a:ext cx="3024336" cy="3024336"/>
          </a:xfrm>
          <a:prstGeom prst="rect">
            <a:avLst/>
          </a:prstGeom>
          <a:noFill/>
        </p:spPr>
      </p:pic>
      <p:pic>
        <p:nvPicPr>
          <p:cNvPr id="5" name="Picture 1" descr="C:\Users\Public\Documents\Проект Лаврова Н.М\материалы для курса\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1619319" cy="10801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1857364"/>
            <a:ext cx="57150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ОКВЭД – это ОБЩЕРОССИЙСКИЙ КЛАССИФИКАТОР </a:t>
            </a:r>
            <a:r>
              <a:rPr lang="ru-RU" sz="3600" b="1" smtClean="0">
                <a:solidFill>
                  <a:srgbClr val="FF0000"/>
                </a:solidFill>
              </a:rPr>
              <a:t>ВИДОВ ЭКОНОМИЧЕСКОЙ ДЕЯТЕЛЬНОСТИ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юристов Центра сертификации профессиональных психологов и психотерапевтов для выбора основного кода ОКВЭД</a:t>
            </a:r>
            <a:r>
              <a:rPr lang="ru-RU" dirty="0" smtClean="0">
                <a:solidFill>
                  <a:srgbClr val="FF0000"/>
                </a:solidFill>
              </a:rPr>
              <a:t> (остальные коды можно заявить дополнительными)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214282" y="935396"/>
            <a:ext cx="8472158" cy="5922604"/>
          </a:xfrm>
        </p:spPr>
        <p:txBody>
          <a:bodyPr/>
          <a:lstStyle/>
          <a:p>
            <a:r>
              <a:rPr lang="ru-RU" sz="1600" dirty="0" smtClean="0"/>
              <a:t>Если </a:t>
            </a:r>
            <a:r>
              <a:rPr lang="ru-RU" sz="1600" dirty="0"/>
              <a:t>Вы работаете </a:t>
            </a:r>
            <a:r>
              <a:rPr lang="ru-RU" sz="1600" b="1" dirty="0"/>
              <a:t>с частными клиентами</a:t>
            </a:r>
            <a:r>
              <a:rPr lang="ru-RU" sz="1600" dirty="0"/>
              <a:t>, и Вашим главным видом деятельности является </a:t>
            </a:r>
            <a:r>
              <a:rPr lang="ru-RU" sz="1600" b="1" dirty="0"/>
              <a:t>индивидуальное психологическое консультирование</a:t>
            </a:r>
            <a:r>
              <a:rPr lang="ru-RU" sz="1600" dirty="0"/>
              <a:t> – основной </a:t>
            </a:r>
            <a:r>
              <a:rPr lang="ru-RU" sz="1600" b="1" dirty="0"/>
              <a:t>код ОКВЭД 96.09</a:t>
            </a:r>
            <a:r>
              <a:rPr lang="ru-RU" sz="1600" dirty="0"/>
              <a:t>.</a:t>
            </a:r>
          </a:p>
          <a:p>
            <a:r>
              <a:rPr lang="ru-RU" sz="1600" dirty="0"/>
              <a:t>Если Вы работаете </a:t>
            </a:r>
            <a:r>
              <a:rPr lang="ru-RU" sz="1600" b="1" dirty="0"/>
              <a:t>с частными клиентами</a:t>
            </a:r>
            <a:r>
              <a:rPr lang="ru-RU" sz="1600" dirty="0"/>
              <a:t>, и Вашим главным видом деятельности является </a:t>
            </a:r>
            <a:r>
              <a:rPr lang="ru-RU" sz="1600" b="1" dirty="0"/>
              <a:t>семейное психологическое консультирование</a:t>
            </a:r>
            <a:r>
              <a:rPr lang="ru-RU" sz="1600" dirty="0"/>
              <a:t> и/или </a:t>
            </a:r>
            <a:r>
              <a:rPr lang="ru-RU" sz="1600" b="1" dirty="0"/>
              <a:t>работа с детьми и подростками, детско-родительскими отношениями</a:t>
            </a:r>
            <a:r>
              <a:rPr lang="ru-RU" sz="1600" dirty="0"/>
              <a:t> и/или </a:t>
            </a:r>
            <a:r>
              <a:rPr lang="ru-RU" sz="1600" b="1" dirty="0"/>
              <a:t>с лицами с физическими или умственными недостатками</a:t>
            </a:r>
            <a:r>
              <a:rPr lang="ru-RU" sz="1600" dirty="0"/>
              <a:t> или </a:t>
            </a:r>
            <a:r>
              <a:rPr lang="ru-RU" sz="1600" b="1" dirty="0"/>
              <a:t>лицами с ограниченным обучением</a:t>
            </a:r>
            <a:r>
              <a:rPr lang="ru-RU" sz="1600" dirty="0"/>
              <a:t> – основной </a:t>
            </a:r>
            <a:r>
              <a:rPr lang="ru-RU" sz="1600" b="1" dirty="0"/>
              <a:t>код ОКВЭД 88.99</a:t>
            </a:r>
            <a:r>
              <a:rPr lang="ru-RU" sz="1600" dirty="0"/>
              <a:t>.</a:t>
            </a:r>
          </a:p>
          <a:p>
            <a:r>
              <a:rPr lang="ru-RU" sz="1600" dirty="0"/>
              <a:t>Если Вы больше работаете </a:t>
            </a:r>
            <a:r>
              <a:rPr lang="ru-RU" sz="1600" b="1" dirty="0"/>
              <a:t>с организациями</a:t>
            </a:r>
            <a:r>
              <a:rPr lang="ru-RU" sz="1600" dirty="0"/>
              <a:t>, чем с физическими лицами, лучше выбрать основным </a:t>
            </a:r>
            <a:r>
              <a:rPr lang="ru-RU" sz="1600" b="1" dirty="0"/>
              <a:t>код ОКВЭД 70.22</a:t>
            </a:r>
            <a:r>
              <a:rPr lang="ru-RU" sz="1600" dirty="0"/>
              <a:t>.</a:t>
            </a:r>
          </a:p>
          <a:p>
            <a:r>
              <a:rPr lang="ru-RU" sz="1600" b="1" dirty="0"/>
              <a:t>Тренеры, </a:t>
            </a:r>
            <a:r>
              <a:rPr lang="ru-RU" sz="1600" b="1" dirty="0" err="1"/>
              <a:t>коучи</a:t>
            </a:r>
            <a:r>
              <a:rPr lang="ru-RU" sz="1600" b="1" dirty="0"/>
              <a:t>, супервизоры, а также другие специалисты, прежде всего ведущие обучающую деятельность</a:t>
            </a:r>
            <a:r>
              <a:rPr lang="ru-RU" sz="1600" dirty="0"/>
              <a:t> (в том числе любые курсы для специалистов-психологов, мастер-классы, а также курсы личностного роста для клиентов), выбирают основным </a:t>
            </a:r>
            <a:r>
              <a:rPr lang="ru-RU" sz="1600" b="1" dirty="0"/>
              <a:t>код ОКВЭД 85.41.9</a:t>
            </a:r>
            <a:r>
              <a:rPr lang="ru-RU" sz="1600" dirty="0"/>
              <a:t>.</a:t>
            </a:r>
          </a:p>
          <a:p>
            <a:r>
              <a:rPr lang="ru-RU" sz="1600" dirty="0"/>
              <a:t>Если Вы преимущественно ведете какие-либо </a:t>
            </a:r>
            <a:r>
              <a:rPr lang="ru-RU" sz="1600" b="1" dirty="0"/>
              <a:t>специальные курсы для клиентов, не относящиеся к личностному росту</a:t>
            </a:r>
            <a:r>
              <a:rPr lang="ru-RU" sz="1600" dirty="0"/>
              <a:t> – Ваш основной </a:t>
            </a:r>
            <a:r>
              <a:rPr lang="ru-RU" sz="1600" b="1" dirty="0"/>
              <a:t>код ОКВЭД 85.42.9</a:t>
            </a:r>
            <a:r>
              <a:rPr lang="ru-RU" sz="1600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676</Words>
  <Application>Microsoft Office PowerPoint</Application>
  <PresentationFormat>Экран (4:3)</PresentationFormat>
  <Paragraphs>186</Paragraphs>
  <Slides>27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Office Theme</vt:lpstr>
      <vt:lpstr>Office Theme</vt:lpstr>
      <vt:lpstr> ФИНАНСОВАЯ ГРАМОТНОСТЬ СПЕЦИАЛИСТА ПОМОГАЮЩЕЙ ПРОФЕССИИ     комитет методов и модальностей ППЛ  23 декабря 2020</vt:lpstr>
      <vt:lpstr>Лаврова Нина Михайловна системный семейный психотерапевт, руководитель модальности Системная семейная психотерапия восточная версия</vt:lpstr>
      <vt:lpstr>Слайд 3</vt:lpstr>
      <vt:lpstr>Слайд 4</vt:lpstr>
      <vt:lpstr>Слайд 5</vt:lpstr>
      <vt:lpstr>Слайд 6</vt:lpstr>
      <vt:lpstr>Слайд 7</vt:lpstr>
      <vt:lpstr>Слайд 8</vt:lpstr>
      <vt:lpstr>Рекомендации юристов Центра сертификации профессиональных психологов и психотерапевтов для выбора основного кода ОКВЭД (остальные коды можно заявить дополнительными)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Asus</cp:lastModifiedBy>
  <cp:revision>135</cp:revision>
  <dcterms:modified xsi:type="dcterms:W3CDTF">2020-12-23T09:34:45Z</dcterms:modified>
</cp:coreProperties>
</file>